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0" r:id="rId6"/>
    <p:sldId id="261" r:id="rId7"/>
    <p:sldId id="263"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ディサービス　ふらっと" initials="デ" lastIdx="1" clrIdx="0">
    <p:extLst>
      <p:ext uri="{19B8F6BF-5375-455C-9EA6-DF929625EA0E}">
        <p15:presenceInfo xmlns:p15="http://schemas.microsoft.com/office/powerpoint/2012/main" userId="ディサービス　ふらっと"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4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1396291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2564705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382655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123478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1642260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2877565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2850155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1702580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3299988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1248710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BFA35E-70B7-401B-9C42-A60FDB3EDBFB}" type="datetimeFigureOut">
              <a:rPr kumimoji="1" lang="ja-JP" altLang="en-US" smtClean="0"/>
              <a:t>2021/10/19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419384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BFA35E-70B7-401B-9C42-A60FDB3EDBFB}" type="datetimeFigureOut">
              <a:rPr kumimoji="1" lang="ja-JP" altLang="en-US" smtClean="0"/>
              <a:t>2021/10/19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18A51-1639-4005-A668-55F7AD2944F1}" type="slidenum">
              <a:rPr kumimoji="1" lang="ja-JP" altLang="en-US" smtClean="0"/>
              <a:t>‹#›</a:t>
            </a:fld>
            <a:endParaRPr kumimoji="1" lang="ja-JP" altLang="en-US"/>
          </a:p>
        </p:txBody>
      </p:sp>
    </p:spTree>
    <p:extLst>
      <p:ext uri="{BB962C8B-B14F-4D97-AF65-F5344CB8AC3E}">
        <p14:creationId xmlns:p14="http://schemas.microsoft.com/office/powerpoint/2010/main" val="3027365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8800" b="1" dirty="0" smtClean="0">
                <a:latin typeface="HGP創英角ﾎﾟｯﾌﾟ体" panose="040B0A00000000000000" pitchFamily="50" charset="-128"/>
                <a:ea typeface="HGP創英角ﾎﾟｯﾌﾟ体" panose="040B0A00000000000000" pitchFamily="50" charset="-128"/>
              </a:rPr>
              <a:t>認知症＆接遇</a:t>
            </a:r>
            <a:endParaRPr kumimoji="1" lang="ja-JP" altLang="en-US" sz="8800" b="1" dirty="0">
              <a:latin typeface="HGP創英角ﾎﾟｯﾌﾟ体" panose="040B0A00000000000000" pitchFamily="50" charset="-128"/>
              <a:ea typeface="HGP創英角ﾎﾟｯﾌﾟ体" panose="040B0A00000000000000" pitchFamily="50" charset="-128"/>
            </a:endParaRPr>
          </a:p>
        </p:txBody>
      </p:sp>
      <p:sp>
        <p:nvSpPr>
          <p:cNvPr id="3" name="サブタイトル 2"/>
          <p:cNvSpPr>
            <a:spLocks noGrp="1"/>
          </p:cNvSpPr>
          <p:nvPr>
            <p:ph type="subTitle" idx="1"/>
          </p:nvPr>
        </p:nvSpPr>
        <p:spPr/>
        <p:txBody>
          <a:bodyPr/>
          <a:lstStyle/>
          <a:p>
            <a:r>
              <a:rPr kumimoji="1" lang="en-US" altLang="ja-JP" dirty="0" smtClean="0"/>
              <a:t>※</a:t>
            </a:r>
            <a:r>
              <a:rPr kumimoji="1" lang="ja-JP" altLang="en-US" dirty="0" smtClean="0"/>
              <a:t>私ご飯食べてない？？よくある対応方法。</a:t>
            </a:r>
            <a:endParaRPr kumimoji="1" lang="en-US" altLang="ja-JP" dirty="0" smtClean="0"/>
          </a:p>
          <a:p>
            <a:r>
              <a:rPr lang="ja-JP" altLang="en-US" dirty="0" smtClean="0"/>
              <a:t>声掛け・言葉遣い</a:t>
            </a:r>
            <a:endParaRPr kumimoji="1" lang="en-US" altLang="ja-JP" dirty="0" smtClean="0"/>
          </a:p>
          <a:p>
            <a:endParaRPr kumimoji="1" lang="ja-JP" altLang="en-US" dirty="0"/>
          </a:p>
        </p:txBody>
      </p:sp>
    </p:spTree>
    <p:extLst>
      <p:ext uri="{BB962C8B-B14F-4D97-AF65-F5344CB8AC3E}">
        <p14:creationId xmlns:p14="http://schemas.microsoft.com/office/powerpoint/2010/main" val="996672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77801" y="324253"/>
            <a:ext cx="1371600" cy="1371600"/>
          </a:xfrm>
        </p:spPr>
      </p:pic>
      <p:sp>
        <p:nvSpPr>
          <p:cNvPr id="5" name="雲形吹き出し 4"/>
          <p:cNvSpPr/>
          <p:nvPr/>
        </p:nvSpPr>
        <p:spPr>
          <a:xfrm>
            <a:off x="1409699" y="-73161"/>
            <a:ext cx="5156201" cy="1083214"/>
          </a:xfrm>
          <a:prstGeom prst="cloudCallout">
            <a:avLst>
              <a:gd name="adj1" fmla="val -47456"/>
              <a:gd name="adj2" fmla="val 431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6" name="テキスト ボックス 5"/>
          <p:cNvSpPr txBox="1"/>
          <p:nvPr/>
        </p:nvSpPr>
        <p:spPr>
          <a:xfrm>
            <a:off x="2082800" y="93420"/>
            <a:ext cx="3949700" cy="830997"/>
          </a:xfrm>
          <a:prstGeom prst="rect">
            <a:avLst/>
          </a:prstGeom>
          <a:noFill/>
        </p:spPr>
        <p:txBody>
          <a:bodyPr wrap="square" rtlCol="0">
            <a:spAutoFit/>
          </a:bodyPr>
          <a:lstStyle/>
          <a:p>
            <a:r>
              <a:rPr kumimoji="1" lang="ja-JP" altLang="en-US" sz="2400" dirty="0" smtClean="0">
                <a:latin typeface="HGP創英角ﾎﾟｯﾌﾟ体" panose="040B0A00000000000000" pitchFamily="50" charset="-128"/>
                <a:ea typeface="HGP創英角ﾎﾟｯﾌﾟ体" panose="040B0A00000000000000" pitchFamily="50" charset="-128"/>
              </a:rPr>
              <a:t>朝も昼もご飯食べてないんだけど</a:t>
            </a:r>
            <a:r>
              <a:rPr kumimoji="1" lang="en-US" altLang="ja-JP" sz="2400" dirty="0" smtClean="0">
                <a:latin typeface="HGP創英角ﾎﾟｯﾌﾟ体" panose="040B0A00000000000000" pitchFamily="50" charset="-128"/>
                <a:ea typeface="HGP創英角ﾎﾟｯﾌﾟ体" panose="040B0A00000000000000" pitchFamily="50" charset="-128"/>
              </a:rPr>
              <a:t>‥</a:t>
            </a:r>
            <a:r>
              <a:rPr kumimoji="1" lang="ja-JP" altLang="en-US" sz="2400" dirty="0" smtClean="0">
                <a:latin typeface="HGP創英角ﾎﾟｯﾌﾟ体" panose="040B0A00000000000000" pitchFamily="50" charset="-128"/>
                <a:ea typeface="HGP創英角ﾎﾟｯﾌﾟ体" panose="040B0A00000000000000" pitchFamily="50" charset="-128"/>
              </a:rPr>
              <a:t>・</a:t>
            </a:r>
            <a:r>
              <a:rPr kumimoji="1" lang="ja-JP" altLang="en-US" sz="2400" dirty="0" err="1" smtClean="0">
                <a:latin typeface="HGP創英角ﾎﾟｯﾌﾟ体" panose="040B0A00000000000000" pitchFamily="50" charset="-128"/>
                <a:ea typeface="HGP創英角ﾎﾟｯﾌﾟ体" panose="040B0A00000000000000" pitchFamily="50" charset="-128"/>
              </a:rPr>
              <a:t>！。</a:t>
            </a:r>
            <a:endParaRPr kumimoji="1" lang="ja-JP" altLang="en-US" sz="2400" dirty="0">
              <a:latin typeface="HGP創英角ﾎﾟｯﾌﾟ体" panose="040B0A00000000000000" pitchFamily="50" charset="-128"/>
              <a:ea typeface="HGP創英角ﾎﾟｯﾌﾟ体" panose="040B0A00000000000000" pitchFamily="50" charset="-128"/>
            </a:endParaRPr>
          </a:p>
        </p:txBody>
      </p:sp>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87075" y="398596"/>
            <a:ext cx="944563" cy="1511300"/>
          </a:xfrm>
          <a:prstGeom prst="rect">
            <a:avLst/>
          </a:prstGeom>
        </p:spPr>
      </p:pic>
      <p:sp>
        <p:nvSpPr>
          <p:cNvPr id="9" name="雲形吹き出し 8"/>
          <p:cNvSpPr/>
          <p:nvPr/>
        </p:nvSpPr>
        <p:spPr>
          <a:xfrm>
            <a:off x="5581649" y="541401"/>
            <a:ext cx="5156201" cy="1225689"/>
          </a:xfrm>
          <a:prstGeom prst="cloudCallout">
            <a:avLst>
              <a:gd name="adj1" fmla="val 47864"/>
              <a:gd name="adj2" fmla="val 3960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13" name="テキスト ボックス 12"/>
          <p:cNvSpPr txBox="1"/>
          <p:nvPr/>
        </p:nvSpPr>
        <p:spPr>
          <a:xfrm>
            <a:off x="6134100" y="774700"/>
            <a:ext cx="4051300" cy="830997"/>
          </a:xfrm>
          <a:prstGeom prst="rect">
            <a:avLst/>
          </a:prstGeom>
          <a:noFill/>
        </p:spPr>
        <p:txBody>
          <a:bodyPr wrap="square" rtlCol="0">
            <a:spAutoFit/>
          </a:bodyPr>
          <a:lstStyle/>
          <a:p>
            <a:r>
              <a:rPr kumimoji="1" lang="ja-JP" altLang="en-US" sz="2400" dirty="0" smtClean="0">
                <a:latin typeface="HGP創英角ﾎﾟｯﾌﾟ体" panose="040B0A00000000000000" pitchFamily="50" charset="-128"/>
                <a:ea typeface="HGP創英角ﾎﾟｯﾌﾟ体" panose="040B0A00000000000000" pitchFamily="50" charset="-128"/>
              </a:rPr>
              <a:t>ごめん</a:t>
            </a:r>
            <a:r>
              <a:rPr kumimoji="1" lang="ja-JP" altLang="en-US" sz="2400" dirty="0" err="1" smtClean="0">
                <a:latin typeface="HGP創英角ﾎﾟｯﾌﾟ体" panose="040B0A00000000000000" pitchFamily="50" charset="-128"/>
                <a:ea typeface="HGP創英角ﾎﾟｯﾌﾟ体" panose="040B0A00000000000000" pitchFamily="50" charset="-128"/>
              </a:rPr>
              <a:t>さいね</a:t>
            </a:r>
            <a:r>
              <a:rPr kumimoji="1" lang="ja-JP" altLang="en-US" sz="2400" dirty="0" smtClean="0">
                <a:latin typeface="HGP創英角ﾎﾟｯﾌﾟ体" panose="040B0A00000000000000" pitchFamily="50" charset="-128"/>
                <a:ea typeface="HGP創英角ﾎﾟｯﾌﾟ体" panose="040B0A00000000000000" pitchFamily="50" charset="-128"/>
              </a:rPr>
              <a:t>。今準備してますから・・。</a:t>
            </a:r>
            <a:endParaRPr kumimoji="1" lang="en-US" altLang="ja-JP" sz="2400" dirty="0" smtClean="0">
              <a:latin typeface="HGP創英角ﾎﾟｯﾌﾟ体" panose="040B0A00000000000000" pitchFamily="50" charset="-128"/>
              <a:ea typeface="HGP創英角ﾎﾟｯﾌﾟ体" panose="040B0A00000000000000" pitchFamily="50" charset="-128"/>
            </a:endParaRPr>
          </a:p>
        </p:txBody>
      </p:sp>
      <p:pic>
        <p:nvPicPr>
          <p:cNvPr id="14" name="コンテンツ プレースホルダー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801" y="1956230"/>
            <a:ext cx="1371600" cy="1371600"/>
          </a:xfrm>
          <a:prstGeom prst="rect">
            <a:avLst/>
          </a:prstGeom>
        </p:spPr>
      </p:pic>
      <p:sp>
        <p:nvSpPr>
          <p:cNvPr id="15" name="雲形吹き出し 14"/>
          <p:cNvSpPr/>
          <p:nvPr/>
        </p:nvSpPr>
        <p:spPr>
          <a:xfrm>
            <a:off x="1549401" y="1909896"/>
            <a:ext cx="5156201" cy="1083214"/>
          </a:xfrm>
          <a:prstGeom prst="cloudCallout">
            <a:avLst>
              <a:gd name="adj1" fmla="val -47456"/>
              <a:gd name="adj2" fmla="val 431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n w="0"/>
                <a:solidFill>
                  <a:schemeClr val="tx1"/>
                </a:solidFill>
                <a:effectLst>
                  <a:outerShdw blurRad="38100" dist="19050" dir="2700000" algn="tl" rotWithShape="0">
                    <a:schemeClr val="dk1">
                      <a:alpha val="40000"/>
                    </a:schemeClr>
                  </a:outerShdw>
                </a:effectLst>
                <a:latin typeface="HGP創英角ﾎﾟｯﾌﾟ体" panose="040B0A00000000000000" pitchFamily="50" charset="-128"/>
                <a:ea typeface="HGP創英角ﾎﾟｯﾌﾟ体" panose="040B0A00000000000000" pitchFamily="50" charset="-128"/>
              </a:rPr>
              <a:t>ご飯の時間になったら声掛けてね。</a:t>
            </a:r>
            <a:endParaRPr kumimoji="1" lang="ja-JP" altLang="en-US" sz="2400" dirty="0">
              <a:ln w="0"/>
              <a:solidFill>
                <a:schemeClr val="tx1"/>
              </a:solidFill>
              <a:effectLst>
                <a:outerShdw blurRad="38100" dist="19050" dir="2700000" algn="tl" rotWithShape="0">
                  <a:schemeClr val="dk1">
                    <a:alpha val="40000"/>
                  </a:schemeClr>
                </a:outerShdw>
              </a:effectLst>
              <a:latin typeface="HGP創英角ﾎﾟｯﾌﾟ体" panose="040B0A00000000000000" pitchFamily="50" charset="-128"/>
              <a:ea typeface="HGP創英角ﾎﾟｯﾌﾟ体" panose="040B0A00000000000000" pitchFamily="50" charset="-128"/>
            </a:endParaRPr>
          </a:p>
        </p:txBody>
      </p:sp>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4875" y="2572180"/>
            <a:ext cx="944563" cy="1511300"/>
          </a:xfrm>
          <a:prstGeom prst="rect">
            <a:avLst/>
          </a:prstGeom>
        </p:spPr>
      </p:pic>
      <p:sp>
        <p:nvSpPr>
          <p:cNvPr id="17" name="雲形吹き出し 16"/>
          <p:cNvSpPr/>
          <p:nvPr/>
        </p:nvSpPr>
        <p:spPr>
          <a:xfrm>
            <a:off x="5959475" y="2594308"/>
            <a:ext cx="5156201" cy="1225689"/>
          </a:xfrm>
          <a:prstGeom prst="cloudCallout">
            <a:avLst>
              <a:gd name="adj1" fmla="val 51312"/>
              <a:gd name="adj2" fmla="val -3189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18" name="テキスト ボックス 17"/>
          <p:cNvSpPr txBox="1"/>
          <p:nvPr/>
        </p:nvSpPr>
        <p:spPr>
          <a:xfrm>
            <a:off x="6797676" y="2791653"/>
            <a:ext cx="3479798" cy="1200329"/>
          </a:xfrm>
          <a:prstGeom prst="rect">
            <a:avLst/>
          </a:prstGeom>
          <a:noFill/>
        </p:spPr>
        <p:txBody>
          <a:bodyPr wrap="square" rtlCol="0">
            <a:spAutoFit/>
          </a:bodyPr>
          <a:lstStyle/>
          <a:p>
            <a:r>
              <a:rPr kumimoji="1" lang="ja-JP" altLang="en-US" sz="2400" dirty="0" smtClean="0">
                <a:latin typeface="HGP創英角ﾎﾟｯﾌﾟ体" panose="040B0A00000000000000" pitchFamily="50" charset="-128"/>
                <a:ea typeface="HGP創英角ﾎﾟｯﾌﾟ体" panose="040B0A00000000000000" pitchFamily="50" charset="-128"/>
              </a:rPr>
              <a:t>分かりました。声掛けますね。</a:t>
            </a:r>
            <a:endParaRPr kumimoji="1" lang="en-US" altLang="ja-JP" sz="2400" dirty="0" smtClean="0">
              <a:latin typeface="HGP創英角ﾎﾟｯﾌﾟ体" panose="040B0A00000000000000" pitchFamily="50" charset="-128"/>
              <a:ea typeface="HGP創英角ﾎﾟｯﾌﾟ体" panose="040B0A00000000000000" pitchFamily="50" charset="-128"/>
            </a:endParaRPr>
          </a:p>
          <a:p>
            <a:endParaRPr kumimoji="1" lang="ja-JP" altLang="en-US" sz="2400" dirty="0">
              <a:latin typeface="HGP創英角ﾎﾟｯﾌﾟ体" panose="040B0A00000000000000" pitchFamily="50" charset="-128"/>
              <a:ea typeface="HGP創英角ﾎﾟｯﾌﾟ体" panose="040B0A00000000000000" pitchFamily="50" charset="-128"/>
            </a:endParaRPr>
          </a:p>
        </p:txBody>
      </p:sp>
      <p:sp>
        <p:nvSpPr>
          <p:cNvPr id="20" name="テキスト ボックス 19"/>
          <p:cNvSpPr txBox="1"/>
          <p:nvPr/>
        </p:nvSpPr>
        <p:spPr>
          <a:xfrm>
            <a:off x="57152" y="0"/>
            <a:ext cx="1689098" cy="369332"/>
          </a:xfrm>
          <a:prstGeom prst="rect">
            <a:avLst/>
          </a:prstGeom>
          <a:noFill/>
        </p:spPr>
        <p:txBody>
          <a:bodyPr wrap="square" rtlCol="0">
            <a:spAutoFit/>
          </a:bodyPr>
          <a:lstStyle/>
          <a:p>
            <a:r>
              <a:rPr kumimoji="1" lang="ja-JP" altLang="en-US" dirty="0" smtClean="0"/>
              <a:t>入居者　</a:t>
            </a:r>
            <a:r>
              <a:rPr kumimoji="1" lang="en-US" altLang="ja-JP" dirty="0" smtClean="0"/>
              <a:t>O</a:t>
            </a:r>
            <a:r>
              <a:rPr kumimoji="1" lang="ja-JP" altLang="en-US" dirty="0" smtClean="0"/>
              <a:t>様</a:t>
            </a:r>
            <a:endParaRPr kumimoji="1" lang="ja-JP" altLang="en-US" dirty="0"/>
          </a:p>
        </p:txBody>
      </p:sp>
      <p:sp>
        <p:nvSpPr>
          <p:cNvPr id="21" name="テキスト ボックス 20"/>
          <p:cNvSpPr txBox="1"/>
          <p:nvPr/>
        </p:nvSpPr>
        <p:spPr>
          <a:xfrm>
            <a:off x="10688638" y="93252"/>
            <a:ext cx="1320800" cy="369332"/>
          </a:xfrm>
          <a:prstGeom prst="rect">
            <a:avLst/>
          </a:prstGeom>
          <a:noFill/>
        </p:spPr>
        <p:txBody>
          <a:bodyPr wrap="square" rtlCol="0">
            <a:spAutoFit/>
          </a:bodyPr>
          <a:lstStyle/>
          <a:p>
            <a:r>
              <a:rPr kumimoji="1" lang="ja-JP" altLang="en-US" dirty="0" smtClean="0"/>
              <a:t>職員　</a:t>
            </a:r>
            <a:r>
              <a:rPr kumimoji="1" lang="en-US" altLang="ja-JP" dirty="0" smtClean="0"/>
              <a:t>A</a:t>
            </a:r>
            <a:r>
              <a:rPr kumimoji="1" lang="ja-JP" altLang="en-US" dirty="0" smtClean="0"/>
              <a:t>さん</a:t>
            </a:r>
            <a:endParaRPr kumimoji="1" lang="ja-JP" altLang="en-US" dirty="0"/>
          </a:p>
        </p:txBody>
      </p:sp>
      <p:sp>
        <p:nvSpPr>
          <p:cNvPr id="22" name="テキスト ボックス 21"/>
          <p:cNvSpPr txBox="1"/>
          <p:nvPr/>
        </p:nvSpPr>
        <p:spPr>
          <a:xfrm>
            <a:off x="57152" y="4319850"/>
            <a:ext cx="11831637" cy="1938992"/>
          </a:xfrm>
          <a:prstGeom prst="rect">
            <a:avLst/>
          </a:prstGeom>
          <a:noFill/>
        </p:spPr>
        <p:txBody>
          <a:bodyPr wrap="square" rtlCol="0">
            <a:spAutoFit/>
          </a:bodyPr>
          <a:lstStyle/>
          <a:p>
            <a:r>
              <a:rPr kumimoji="1" lang="en-US" altLang="ja-JP" sz="2000" dirty="0" smtClean="0">
                <a:latin typeface="HGP創英角ﾎﾟｯﾌﾟ体" panose="040B0A00000000000000" pitchFamily="50" charset="-128"/>
                <a:ea typeface="HGP創英角ﾎﾟｯﾌﾟ体" panose="040B0A00000000000000" pitchFamily="50" charset="-128"/>
              </a:rPr>
              <a:t>※</a:t>
            </a:r>
            <a:r>
              <a:rPr kumimoji="1" lang="ja-JP" altLang="en-US" sz="2000" dirty="0" smtClean="0">
                <a:latin typeface="HGP創英角ﾎﾟｯﾌﾟ体" panose="040B0A00000000000000" pitchFamily="50" charset="-128"/>
                <a:ea typeface="HGP創英角ﾎﾟｯﾌﾟ体" panose="040B0A00000000000000" pitchFamily="50" charset="-128"/>
              </a:rPr>
              <a:t>どこの施設でもある日常会話です。</a:t>
            </a:r>
            <a:endParaRPr kumimoji="1" lang="en-US" altLang="ja-JP" sz="2000" dirty="0" smtClean="0">
              <a:latin typeface="HGP創英角ﾎﾟｯﾌﾟ体" panose="040B0A00000000000000" pitchFamily="50" charset="-128"/>
              <a:ea typeface="HGP創英角ﾎﾟｯﾌﾟ体" panose="040B0A00000000000000" pitchFamily="50" charset="-128"/>
            </a:endParaRPr>
          </a:p>
          <a:p>
            <a:r>
              <a:rPr lang="ja-JP" altLang="en-US" sz="2000" b="0" i="0" dirty="0" smtClean="0">
                <a:solidFill>
                  <a:srgbClr val="3E3E3E"/>
                </a:solidFill>
                <a:effectLst/>
                <a:latin typeface="HGP創英角ﾎﾟｯﾌﾟ体" panose="040B0A00000000000000" pitchFamily="50" charset="-128"/>
                <a:ea typeface="HGP創英角ﾎﾟｯﾌﾟ体" panose="040B0A00000000000000" pitchFamily="50" charset="-128"/>
              </a:rPr>
              <a:t>ただ、単純に食べたことを忘れている場合もあれば、過食のような状態で、何かを食べたくて仕方がないという場合もあります。</a:t>
            </a:r>
          </a:p>
          <a:p>
            <a:r>
              <a:rPr lang="ja-JP" altLang="en-US" sz="2000" b="0" i="0" dirty="0" smtClean="0">
                <a:solidFill>
                  <a:srgbClr val="3E3E3E"/>
                </a:solidFill>
                <a:effectLst/>
                <a:latin typeface="HGP創英角ﾎﾟｯﾌﾟ体" panose="040B0A00000000000000" pitchFamily="50" charset="-128"/>
                <a:ea typeface="HGP創英角ﾎﾟｯﾌﾟ体" panose="040B0A00000000000000" pitchFamily="50" charset="-128"/>
              </a:rPr>
              <a:t>脳の障害により、満腹中枢がうまく機能していないということも考えられますが、「ごはんを食べていない！」という訴えは、ずっと続くわけではないので、</a:t>
            </a:r>
            <a:r>
              <a:rPr lang="ja-JP" altLang="en-US" sz="2000" b="0" i="0" dirty="0" smtClean="0">
                <a:solidFill>
                  <a:srgbClr val="FF0000"/>
                </a:solidFill>
                <a:effectLst/>
                <a:latin typeface="HGP創英角ﾎﾟｯﾌﾟ体" panose="040B0A00000000000000" pitchFamily="50" charset="-128"/>
                <a:ea typeface="HGP創英角ﾎﾟｯﾌﾟ体" panose="040B0A00000000000000" pitchFamily="50" charset="-128"/>
              </a:rPr>
              <a:t>脳の機能障害</a:t>
            </a:r>
            <a:r>
              <a:rPr lang="ja-JP" altLang="en-US" sz="2000" b="0" i="0" dirty="0" smtClean="0">
                <a:solidFill>
                  <a:srgbClr val="3E3E3E"/>
                </a:solidFill>
                <a:effectLst/>
                <a:latin typeface="HGP創英角ﾎﾟｯﾌﾟ体" panose="040B0A00000000000000" pitchFamily="50" charset="-128"/>
                <a:ea typeface="HGP創英角ﾎﾟｯﾌﾟ体" panose="040B0A00000000000000" pitchFamily="50" charset="-128"/>
              </a:rPr>
              <a:t>であると考えるよりも、精神的なことが要因で起こる過食と考えてアプローチをした方が早く解決します。</a:t>
            </a:r>
          </a:p>
        </p:txBody>
      </p:sp>
    </p:spTree>
    <p:extLst>
      <p:ext uri="{BB962C8B-B14F-4D97-AF65-F5344CB8AC3E}">
        <p14:creationId xmlns:p14="http://schemas.microsoft.com/office/powerpoint/2010/main" val="2964580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コンテンツ プレースホルダー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7328" y="1226176"/>
            <a:ext cx="1066345" cy="1066345"/>
          </a:xfrm>
        </p:spPr>
      </p:pic>
      <p:pic>
        <p:nvPicPr>
          <p:cNvPr id="4" name="コンテンツ プレースホルダー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396" y="3069062"/>
            <a:ext cx="1371600" cy="1371600"/>
          </a:xfrm>
          <a:prstGeom prst="rect">
            <a:avLst/>
          </a:prstGeom>
        </p:spPr>
      </p:pic>
      <p:pic>
        <p:nvPicPr>
          <p:cNvPr id="5" name="図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08747" y="1242240"/>
            <a:ext cx="944563" cy="1511300"/>
          </a:xfrm>
          <a:prstGeom prst="rect">
            <a:avLst/>
          </a:prstGeom>
        </p:spPr>
      </p:pic>
      <p:sp>
        <p:nvSpPr>
          <p:cNvPr id="7" name="雲形吹き出し 6"/>
          <p:cNvSpPr/>
          <p:nvPr/>
        </p:nvSpPr>
        <p:spPr>
          <a:xfrm>
            <a:off x="6195655" y="409567"/>
            <a:ext cx="5264647" cy="1384300"/>
          </a:xfrm>
          <a:prstGeom prst="cloudCallout">
            <a:avLst>
              <a:gd name="adj1" fmla="val 42316"/>
              <a:gd name="adj2" fmla="val 3685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8" name="雲形吹き出し 7"/>
          <p:cNvSpPr/>
          <p:nvPr/>
        </p:nvSpPr>
        <p:spPr>
          <a:xfrm>
            <a:off x="829312" y="206184"/>
            <a:ext cx="5156201" cy="1225689"/>
          </a:xfrm>
          <a:prstGeom prst="cloudCallout">
            <a:avLst>
              <a:gd name="adj1" fmla="val -43269"/>
              <a:gd name="adj2" fmla="val 5618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dirty="0">
                <a:latin typeface="HGP創英角ﾎﾟｯﾌﾟ体" panose="040B0A00000000000000" pitchFamily="50" charset="-128"/>
                <a:ea typeface="HGP創英角ﾎﾟｯﾌﾟ体" panose="040B0A00000000000000" pitchFamily="50" charset="-128"/>
              </a:rPr>
              <a:t>朝も昼</a:t>
            </a:r>
            <a:r>
              <a:rPr lang="ja-JP" altLang="en-US" dirty="0" smtClean="0">
                <a:latin typeface="HGP創英角ﾎﾟｯﾌﾟ体" panose="040B0A00000000000000" pitchFamily="50" charset="-128"/>
                <a:ea typeface="HGP創英角ﾎﾟｯﾌﾟ体" panose="040B0A00000000000000" pitchFamily="50" charset="-128"/>
              </a:rPr>
              <a:t>も</a:t>
            </a:r>
            <a:r>
              <a:rPr lang="ja-JP" altLang="en-US" sz="2400" dirty="0">
                <a:solidFill>
                  <a:prstClr val="black"/>
                </a:solidFill>
                <a:latin typeface="HGP創英角ﾎﾟｯﾌﾟ体" panose="040B0A00000000000000" pitchFamily="50" charset="-128"/>
                <a:ea typeface="HGP創英角ﾎﾟｯﾌﾟ体" panose="040B0A00000000000000" pitchFamily="50" charset="-128"/>
              </a:rPr>
              <a:t>朝も昼もご飯食べてないんだけど</a:t>
            </a:r>
            <a:r>
              <a:rPr lang="en-US" altLang="ja-JP" sz="2400" dirty="0">
                <a:solidFill>
                  <a:prstClr val="black"/>
                </a:solidFill>
                <a:latin typeface="HGP創英角ﾎﾟｯﾌﾟ体" panose="040B0A00000000000000" pitchFamily="50" charset="-128"/>
                <a:ea typeface="HGP創英角ﾎﾟｯﾌﾟ体" panose="040B0A00000000000000" pitchFamily="50" charset="-128"/>
              </a:rPr>
              <a:t>‥</a:t>
            </a:r>
            <a:r>
              <a:rPr lang="ja-JP" altLang="en-US" sz="2400" dirty="0">
                <a:solidFill>
                  <a:prstClr val="black"/>
                </a:solidFill>
                <a:latin typeface="HGP創英角ﾎﾟｯﾌﾟ体" panose="040B0A00000000000000" pitchFamily="50" charset="-128"/>
                <a:ea typeface="HGP創英角ﾎﾟｯﾌﾟ体" panose="040B0A00000000000000" pitchFamily="50" charset="-128"/>
              </a:rPr>
              <a:t>・</a:t>
            </a:r>
            <a:r>
              <a:rPr lang="ja-JP" altLang="en-US" sz="2400" dirty="0" err="1">
                <a:solidFill>
                  <a:prstClr val="black"/>
                </a:solidFill>
                <a:latin typeface="HGP創英角ﾎﾟｯﾌﾟ体" panose="040B0A00000000000000" pitchFamily="50" charset="-128"/>
                <a:ea typeface="HGP創英角ﾎﾟｯﾌﾟ体" panose="040B0A00000000000000" pitchFamily="50" charset="-128"/>
              </a:rPr>
              <a:t>！。</a:t>
            </a:r>
            <a:endParaRPr lang="ja-JP" altLang="en-US" sz="2400" dirty="0">
              <a:solidFill>
                <a:prstClr val="black"/>
              </a:solidFill>
              <a:latin typeface="HGP創英角ﾎﾟｯﾌﾟ体" panose="040B0A00000000000000" pitchFamily="50" charset="-128"/>
              <a:ea typeface="HGP創英角ﾎﾟｯﾌﾟ体" panose="040B0A00000000000000" pitchFamily="50" charset="-128"/>
            </a:endParaRPr>
          </a:p>
          <a:p>
            <a:r>
              <a:rPr lang="ja-JP" altLang="en-US" dirty="0" smtClean="0">
                <a:latin typeface="HGP創英角ﾎﾟｯﾌﾟ体" panose="040B0A00000000000000" pitchFamily="50" charset="-128"/>
                <a:ea typeface="HGP創英角ﾎﾟｯﾌﾟ体" panose="040B0A00000000000000" pitchFamily="50" charset="-128"/>
              </a:rPr>
              <a:t>ご飯</a:t>
            </a:r>
            <a:r>
              <a:rPr lang="ja-JP" altLang="en-US" dirty="0">
                <a:latin typeface="HGP創英角ﾎﾟｯﾌﾟ体" panose="040B0A00000000000000" pitchFamily="50" charset="-128"/>
                <a:ea typeface="HGP創英角ﾎﾟｯﾌﾟ体" panose="040B0A00000000000000" pitchFamily="50" charset="-128"/>
              </a:rPr>
              <a:t>食べてないんだけど</a:t>
            </a:r>
            <a:r>
              <a:rPr lang="en-US" altLang="ja-JP" dirty="0">
                <a:latin typeface="HGP創英角ﾎﾟｯﾌﾟ体" panose="040B0A00000000000000" pitchFamily="50" charset="-128"/>
                <a:ea typeface="HGP創英角ﾎﾟｯﾌﾟ体" panose="040B0A00000000000000" pitchFamily="50" charset="-128"/>
              </a:rPr>
              <a:t>‥</a:t>
            </a:r>
            <a:r>
              <a:rPr lang="ja-JP" altLang="en-US" dirty="0">
                <a:latin typeface="HGP創英角ﾎﾟｯﾌﾟ体" panose="040B0A00000000000000" pitchFamily="50" charset="-128"/>
                <a:ea typeface="HGP創英角ﾎﾟｯﾌﾟ体" panose="040B0A00000000000000" pitchFamily="50" charset="-128"/>
              </a:rPr>
              <a:t>・</a:t>
            </a:r>
            <a:r>
              <a:rPr lang="ja-JP" altLang="en-US" dirty="0" err="1">
                <a:latin typeface="HGP創英角ﾎﾟｯﾌﾟ体" panose="040B0A00000000000000" pitchFamily="50" charset="-128"/>
                <a:ea typeface="HGP創英角ﾎﾟｯﾌﾟ体" panose="040B0A00000000000000" pitchFamily="50" charset="-128"/>
              </a:rPr>
              <a:t>！。</a:t>
            </a:r>
            <a:endParaRPr lang="ja-JP" altLang="en-US" dirty="0">
              <a:latin typeface="HGP創英角ﾎﾟｯﾌﾟ体" panose="040B0A00000000000000" pitchFamily="50" charset="-128"/>
              <a:ea typeface="HGP創英角ﾎﾟｯﾌﾟ体" panose="040B0A00000000000000" pitchFamily="50" charset="-128"/>
            </a:endParaRPr>
          </a:p>
        </p:txBody>
      </p:sp>
      <p:sp>
        <p:nvSpPr>
          <p:cNvPr id="10" name="雲形吹き出し 9"/>
          <p:cNvSpPr/>
          <p:nvPr/>
        </p:nvSpPr>
        <p:spPr>
          <a:xfrm>
            <a:off x="1312367" y="2573016"/>
            <a:ext cx="5156201" cy="1225689"/>
          </a:xfrm>
          <a:prstGeom prst="cloudCallout">
            <a:avLst>
              <a:gd name="adj1" fmla="val -43515"/>
              <a:gd name="adj2" fmla="val 5307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ln w="0"/>
                <a:solidFill>
                  <a:schemeClr val="tx1"/>
                </a:solidFill>
                <a:effectLst>
                  <a:outerShdw blurRad="38100" dist="19050" dir="2700000" algn="tl" rotWithShape="0">
                    <a:schemeClr val="dk1">
                      <a:alpha val="40000"/>
                    </a:schemeClr>
                  </a:outerShdw>
                </a:effectLst>
                <a:latin typeface="HGP創英角ﾎﾟｯﾌﾟ体" panose="040B0A00000000000000" pitchFamily="50" charset="-128"/>
                <a:ea typeface="HGP創英角ﾎﾟｯﾌﾟ体" panose="040B0A00000000000000" pitchFamily="50" charset="-128"/>
              </a:rPr>
              <a:t>ちょっと</a:t>
            </a:r>
            <a:r>
              <a:rPr lang="ja-JP" altLang="en-US" sz="2400" dirty="0">
                <a:ln w="0"/>
                <a:solidFill>
                  <a:schemeClr val="tx1"/>
                </a:solidFill>
                <a:effectLst>
                  <a:outerShdw blurRad="38100" dist="19050" dir="2700000" algn="tl" rotWithShape="0">
                    <a:schemeClr val="dk1">
                      <a:alpha val="40000"/>
                    </a:schemeClr>
                  </a:outerShdw>
                </a:effectLst>
                <a:latin typeface="HGP創英角ﾎﾟｯﾌﾟ体" panose="040B0A00000000000000" pitchFamily="50" charset="-128"/>
                <a:ea typeface="HGP創英角ﾎﾟｯﾌﾟ体" panose="040B0A00000000000000" pitchFamily="50" charset="-128"/>
              </a:rPr>
              <a:t>出</a:t>
            </a:r>
            <a:r>
              <a:rPr lang="ja-JP" altLang="en-US" sz="2400" dirty="0" smtClean="0">
                <a:ln w="0"/>
                <a:solidFill>
                  <a:schemeClr val="tx1"/>
                </a:solidFill>
                <a:effectLst>
                  <a:outerShdw blurRad="38100" dist="19050" dir="2700000" algn="tl" rotWithShape="0">
                    <a:schemeClr val="dk1">
                      <a:alpha val="40000"/>
                    </a:schemeClr>
                  </a:outerShdw>
                </a:effectLst>
                <a:latin typeface="HGP創英角ﾎﾟｯﾌﾟ体" panose="040B0A00000000000000" pitchFamily="50" charset="-128"/>
                <a:ea typeface="HGP創英角ﾎﾟｯﾌﾟ体" panose="040B0A00000000000000" pitchFamily="50" charset="-128"/>
              </a:rPr>
              <a:t>かけてきます。</a:t>
            </a:r>
            <a:endParaRPr lang="en-US" altLang="ja-JP" sz="2400" dirty="0" smtClean="0">
              <a:ln w="0"/>
              <a:solidFill>
                <a:schemeClr val="tx1"/>
              </a:solidFill>
              <a:effectLst>
                <a:outerShdw blurRad="38100" dist="19050" dir="2700000" algn="tl" rotWithShape="0">
                  <a:schemeClr val="dk1">
                    <a:alpha val="40000"/>
                  </a:schemeClr>
                </a:outerShdw>
              </a:effectLst>
              <a:latin typeface="HGP創英角ﾎﾟｯﾌﾟ体" panose="040B0A00000000000000" pitchFamily="50" charset="-128"/>
              <a:ea typeface="HGP創英角ﾎﾟｯﾌﾟ体" panose="040B0A00000000000000" pitchFamily="50" charset="-128"/>
            </a:endParaRPr>
          </a:p>
        </p:txBody>
      </p:sp>
      <p:sp>
        <p:nvSpPr>
          <p:cNvPr id="11" name="テキスト ボックス 10"/>
          <p:cNvSpPr txBox="1"/>
          <p:nvPr/>
        </p:nvSpPr>
        <p:spPr>
          <a:xfrm>
            <a:off x="6468568" y="1293729"/>
            <a:ext cx="3957240" cy="660400"/>
          </a:xfrm>
          <a:prstGeom prst="rect">
            <a:avLst/>
          </a:prstGeom>
          <a:noFill/>
        </p:spPr>
        <p:txBody>
          <a:bodyPr wrap="square" rtlCol="0">
            <a:spAutoFit/>
          </a:bodyPr>
          <a:lstStyle/>
          <a:p>
            <a:endParaRPr kumimoji="1" lang="ja-JP" altLang="en-US" dirty="0"/>
          </a:p>
        </p:txBody>
      </p:sp>
      <p:sp>
        <p:nvSpPr>
          <p:cNvPr id="12" name="テキスト ボックス 11"/>
          <p:cNvSpPr txBox="1"/>
          <p:nvPr/>
        </p:nvSpPr>
        <p:spPr>
          <a:xfrm>
            <a:off x="7061576" y="572754"/>
            <a:ext cx="4051300" cy="830997"/>
          </a:xfrm>
          <a:prstGeom prst="rect">
            <a:avLst/>
          </a:prstGeom>
          <a:noFill/>
        </p:spPr>
        <p:txBody>
          <a:bodyPr wrap="square" rtlCol="0">
            <a:spAutoFit/>
          </a:bodyPr>
          <a:lstStyle/>
          <a:p>
            <a:r>
              <a:rPr lang="ja-JP" altLang="en-US" sz="2400" dirty="0" smtClean="0">
                <a:latin typeface="HGP創英角ﾎﾟｯﾌﾟ体" panose="040B0A00000000000000" pitchFamily="50" charset="-128"/>
                <a:ea typeface="HGP創英角ﾎﾟｯﾌﾟ体" panose="040B0A00000000000000" pitchFamily="50" charset="-128"/>
              </a:rPr>
              <a:t>さっき食べたばっかりでしょ</a:t>
            </a:r>
            <a:r>
              <a:rPr kumimoji="1" lang="ja-JP" altLang="en-US" sz="2400" dirty="0" smtClean="0">
                <a:latin typeface="HGP創英角ﾎﾟｯﾌﾟ体" panose="040B0A00000000000000" pitchFamily="50" charset="-128"/>
                <a:ea typeface="HGP創英角ﾎﾟｯﾌﾟ体" panose="040B0A00000000000000" pitchFamily="50" charset="-128"/>
              </a:rPr>
              <a:t>。</a:t>
            </a:r>
            <a:endParaRPr kumimoji="1" lang="en-US" altLang="ja-JP" sz="2400" dirty="0" smtClean="0">
              <a:latin typeface="HGP創英角ﾎﾟｯﾌﾟ体" panose="040B0A00000000000000" pitchFamily="50" charset="-128"/>
              <a:ea typeface="HGP創英角ﾎﾟｯﾌﾟ体" panose="040B0A00000000000000" pitchFamily="50" charset="-128"/>
            </a:endParaRPr>
          </a:p>
          <a:p>
            <a:r>
              <a:rPr lang="ja-JP" altLang="en-US" sz="2400" dirty="0" smtClean="0">
                <a:latin typeface="HGP創英角ﾎﾟｯﾌﾟ体" panose="040B0A00000000000000" pitchFamily="50" charset="-128"/>
                <a:ea typeface="HGP創英角ﾎﾟｯﾌﾟ体" panose="040B0A00000000000000" pitchFamily="50" charset="-128"/>
              </a:rPr>
              <a:t>もう</a:t>
            </a:r>
            <a:r>
              <a:rPr lang="ja-JP" altLang="en-US" sz="2400" dirty="0">
                <a:latin typeface="HGP創英角ﾎﾟｯﾌﾟ体" panose="040B0A00000000000000" pitchFamily="50" charset="-128"/>
                <a:ea typeface="HGP創英角ﾎﾟｯﾌﾟ体" panose="040B0A00000000000000" pitchFamily="50" charset="-128"/>
              </a:rPr>
              <a:t>何</a:t>
            </a:r>
            <a:r>
              <a:rPr lang="ja-JP" altLang="en-US" sz="2400" dirty="0" smtClean="0">
                <a:latin typeface="HGP創英角ﾎﾟｯﾌﾟ体" panose="040B0A00000000000000" pitchFamily="50" charset="-128"/>
                <a:ea typeface="HGP創英角ﾎﾟｯﾌﾟ体" panose="040B0A00000000000000" pitchFamily="50" charset="-128"/>
              </a:rPr>
              <a:t>も</a:t>
            </a:r>
            <a:r>
              <a:rPr lang="ja-JP" altLang="en-US" sz="2400" dirty="0">
                <a:latin typeface="HGP創英角ﾎﾟｯﾌﾟ体" panose="040B0A00000000000000" pitchFamily="50" charset="-128"/>
                <a:ea typeface="HGP創英角ﾎﾟｯﾌﾟ体" panose="040B0A00000000000000" pitchFamily="50" charset="-128"/>
              </a:rPr>
              <a:t>無</a:t>
            </a:r>
            <a:r>
              <a:rPr lang="ja-JP" altLang="en-US" sz="2400" dirty="0" smtClean="0">
                <a:latin typeface="HGP創英角ﾎﾟｯﾌﾟ体" panose="040B0A00000000000000" pitchFamily="50" charset="-128"/>
                <a:ea typeface="HGP創英角ﾎﾟｯﾌﾟ体" panose="040B0A00000000000000" pitchFamily="50" charset="-128"/>
              </a:rPr>
              <a:t>いですよ。</a:t>
            </a:r>
            <a:endParaRPr lang="en-US" altLang="ja-JP" sz="2400" dirty="0" smtClean="0">
              <a:latin typeface="HGP創英角ﾎﾟｯﾌﾟ体" panose="040B0A00000000000000" pitchFamily="50" charset="-128"/>
              <a:ea typeface="HGP創英角ﾎﾟｯﾌﾟ体" panose="040B0A00000000000000" pitchFamily="50" charset="-128"/>
            </a:endParaRPr>
          </a:p>
        </p:txBody>
      </p:sp>
      <p:sp>
        <p:nvSpPr>
          <p:cNvPr id="14" name="テキスト ボックス 13"/>
          <p:cNvSpPr txBox="1"/>
          <p:nvPr/>
        </p:nvSpPr>
        <p:spPr>
          <a:xfrm>
            <a:off x="1501296" y="1759349"/>
            <a:ext cx="4778197" cy="461665"/>
          </a:xfrm>
          <a:prstGeom prst="rect">
            <a:avLst/>
          </a:prstGeom>
          <a:noFill/>
        </p:spPr>
        <p:txBody>
          <a:bodyPr wrap="square" rtlCol="0">
            <a:spAutoFit/>
          </a:bodyPr>
          <a:lstStyle/>
          <a:p>
            <a:r>
              <a:rPr kumimoji="1" lang="en-US" altLang="ja-JP" sz="2400" dirty="0" smtClean="0">
                <a:solidFill>
                  <a:srgbClr val="FF0000"/>
                </a:solidFill>
                <a:latin typeface="HGP創英角ﾎﾟｯﾌﾟ体" panose="040B0A00000000000000" pitchFamily="50" charset="-128"/>
                <a:ea typeface="HGP創英角ﾎﾟｯﾌﾟ体" panose="040B0A00000000000000" pitchFamily="50" charset="-128"/>
              </a:rPr>
              <a:t>※</a:t>
            </a:r>
            <a:r>
              <a:rPr kumimoji="1" lang="ja-JP" altLang="en-US" sz="2400" dirty="0" smtClean="0">
                <a:solidFill>
                  <a:srgbClr val="FF0000"/>
                </a:solidFill>
                <a:latin typeface="HGP創英角ﾎﾟｯﾌﾟ体" panose="040B0A00000000000000" pitchFamily="50" charset="-128"/>
                <a:ea typeface="HGP創英角ﾎﾟｯﾌﾟ体" panose="040B0A00000000000000" pitchFamily="50" charset="-128"/>
              </a:rPr>
              <a:t>居室へ戻られ上着着てこられ・・・</a:t>
            </a:r>
            <a:endParaRPr kumimoji="1" lang="ja-JP" altLang="en-US" sz="2400" dirty="0">
              <a:solidFill>
                <a:srgbClr val="FF0000"/>
              </a:solidFill>
              <a:latin typeface="HGP創英角ﾎﾟｯﾌﾟ体" panose="040B0A00000000000000" pitchFamily="50" charset="-128"/>
              <a:ea typeface="HGP創英角ﾎﾟｯﾌﾟ体" panose="040B0A00000000000000" pitchFamily="50" charset="-128"/>
            </a:endParaRPr>
          </a:p>
        </p:txBody>
      </p:sp>
      <p:pic>
        <p:nvPicPr>
          <p:cNvPr id="15" name="図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87387" y="3212325"/>
            <a:ext cx="944563" cy="1511300"/>
          </a:xfrm>
          <a:prstGeom prst="rect">
            <a:avLst/>
          </a:prstGeom>
        </p:spPr>
      </p:pic>
      <p:sp>
        <p:nvSpPr>
          <p:cNvPr id="16" name="雲形吹き出し 15"/>
          <p:cNvSpPr/>
          <p:nvPr/>
        </p:nvSpPr>
        <p:spPr>
          <a:xfrm>
            <a:off x="6842525" y="2734360"/>
            <a:ext cx="4270351" cy="1384300"/>
          </a:xfrm>
          <a:prstGeom prst="cloudCallout">
            <a:avLst>
              <a:gd name="adj1" fmla="val 47864"/>
              <a:gd name="adj2" fmla="val 3960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0"/>
              <a:solidFill>
                <a:schemeClr val="tx1"/>
              </a:solidFill>
              <a:effectLst>
                <a:outerShdw blurRad="38100" dist="19050" dir="2700000" algn="tl" rotWithShape="0">
                  <a:schemeClr val="dk1">
                    <a:alpha val="40000"/>
                  </a:schemeClr>
                </a:outerShdw>
              </a:effectLst>
            </a:endParaRPr>
          </a:p>
        </p:txBody>
      </p:sp>
      <p:sp>
        <p:nvSpPr>
          <p:cNvPr id="17" name="テキスト ボックス 16"/>
          <p:cNvSpPr txBox="1"/>
          <p:nvPr/>
        </p:nvSpPr>
        <p:spPr>
          <a:xfrm>
            <a:off x="7608369" y="2986293"/>
            <a:ext cx="4051300" cy="830997"/>
          </a:xfrm>
          <a:prstGeom prst="rect">
            <a:avLst/>
          </a:prstGeom>
          <a:noFill/>
        </p:spPr>
        <p:txBody>
          <a:bodyPr wrap="square" rtlCol="0">
            <a:spAutoFit/>
          </a:bodyPr>
          <a:lstStyle/>
          <a:p>
            <a:r>
              <a:rPr kumimoji="1" lang="ja-JP" altLang="en-US" sz="2400" dirty="0" smtClean="0">
                <a:latin typeface="HGP創英角ﾎﾟｯﾌﾟ体" panose="040B0A00000000000000" pitchFamily="50" charset="-128"/>
                <a:ea typeface="HGP創英角ﾎﾟｯﾌﾟ体" panose="040B0A00000000000000" pitchFamily="50" charset="-128"/>
              </a:rPr>
              <a:t>どこいくの？</a:t>
            </a:r>
            <a:endParaRPr kumimoji="1" lang="en-US" altLang="ja-JP" sz="2400" dirty="0" smtClean="0">
              <a:latin typeface="HGP創英角ﾎﾟｯﾌﾟ体" panose="040B0A00000000000000" pitchFamily="50" charset="-128"/>
              <a:ea typeface="HGP創英角ﾎﾟｯﾌﾟ体" panose="040B0A00000000000000" pitchFamily="50" charset="-128"/>
            </a:endParaRPr>
          </a:p>
          <a:p>
            <a:r>
              <a:rPr lang="ja-JP" altLang="en-US" sz="2400" dirty="0" smtClean="0">
                <a:latin typeface="HGP創英角ﾎﾟｯﾌﾟ体" panose="040B0A00000000000000" pitchFamily="50" charset="-128"/>
                <a:ea typeface="HGP創英角ﾎﾟｯﾌﾟ体" panose="040B0A00000000000000" pitchFamily="50" charset="-128"/>
              </a:rPr>
              <a:t>どこもいけません。</a:t>
            </a:r>
            <a:endParaRPr lang="en-US" altLang="ja-JP" sz="2400" dirty="0" smtClean="0">
              <a:latin typeface="HGP創英角ﾎﾟｯﾌﾟ体" panose="040B0A00000000000000" pitchFamily="50" charset="-128"/>
              <a:ea typeface="HGP創英角ﾎﾟｯﾌﾟ体" panose="040B0A00000000000000" pitchFamily="50" charset="-128"/>
            </a:endParaRPr>
          </a:p>
        </p:txBody>
      </p:sp>
      <p:sp>
        <p:nvSpPr>
          <p:cNvPr id="18" name="正方形/長方形 17"/>
          <p:cNvSpPr/>
          <p:nvPr/>
        </p:nvSpPr>
        <p:spPr>
          <a:xfrm>
            <a:off x="-28018" y="4600238"/>
            <a:ext cx="1386918" cy="461665"/>
          </a:xfrm>
          <a:prstGeom prst="rect">
            <a:avLst/>
          </a:prstGeom>
        </p:spPr>
        <p:txBody>
          <a:bodyPr wrap="none">
            <a:spAutoFit/>
          </a:bodyPr>
          <a:lstStyle/>
          <a:p>
            <a:r>
              <a:rPr lang="en-US" altLang="ja-JP" sz="2400" dirty="0" smtClean="0">
                <a:solidFill>
                  <a:srgbClr val="FF0000"/>
                </a:solidFill>
                <a:latin typeface="HGP創英角ﾎﾟｯﾌﾟ体" panose="040B0A00000000000000" pitchFamily="50" charset="-128"/>
                <a:ea typeface="HGP創英角ﾎﾟｯﾌﾟ体" panose="040B0A00000000000000" pitchFamily="50" charset="-128"/>
              </a:rPr>
              <a:t>※</a:t>
            </a:r>
            <a:r>
              <a:rPr lang="ja-JP" altLang="en-US" sz="2400" dirty="0" smtClean="0">
                <a:solidFill>
                  <a:srgbClr val="FF0000"/>
                </a:solidFill>
                <a:latin typeface="HGP創英角ﾎﾟｯﾌﾟ体" panose="040B0A00000000000000" pitchFamily="50" charset="-128"/>
                <a:ea typeface="HGP創英角ﾎﾟｯﾌﾟ体" panose="040B0A00000000000000" pitchFamily="50" charset="-128"/>
              </a:rPr>
              <a:t>悪い</a:t>
            </a:r>
            <a:r>
              <a:rPr lang="ja-JP" altLang="en-US" sz="2400" dirty="0">
                <a:solidFill>
                  <a:srgbClr val="FF0000"/>
                </a:solidFill>
                <a:latin typeface="HGP創英角ﾎﾟｯﾌﾟ体" panose="040B0A00000000000000" pitchFamily="50" charset="-128"/>
                <a:ea typeface="HGP創英角ﾎﾟｯﾌﾟ体" panose="040B0A00000000000000" pitchFamily="50" charset="-128"/>
              </a:rPr>
              <a:t>例</a:t>
            </a:r>
          </a:p>
        </p:txBody>
      </p:sp>
      <p:sp>
        <p:nvSpPr>
          <p:cNvPr id="19" name="正方形/長方形 18"/>
          <p:cNvSpPr/>
          <p:nvPr/>
        </p:nvSpPr>
        <p:spPr>
          <a:xfrm>
            <a:off x="355600" y="5119212"/>
            <a:ext cx="11304069" cy="1323439"/>
          </a:xfrm>
          <a:prstGeom prst="rect">
            <a:avLst/>
          </a:prstGeom>
        </p:spPr>
        <p:txBody>
          <a:bodyPr wrap="square">
            <a:spAutoFit/>
          </a:bodyPr>
          <a:lstStyle/>
          <a:p>
            <a:r>
              <a:rPr lang="ja-JP" altLang="en-US" sz="2000" dirty="0">
                <a:solidFill>
                  <a:srgbClr val="5E6C77"/>
                </a:solidFill>
                <a:latin typeface="HGP創英角ﾎﾟｯﾌﾟ体" panose="040B0A00000000000000" pitchFamily="50" charset="-128"/>
                <a:ea typeface="HGP創英角ﾎﾟｯﾌﾟ体" panose="040B0A00000000000000" pitchFamily="50" charset="-128"/>
              </a:rPr>
              <a:t>利用者さんとの距離が近い介護の場だからこそ、</a:t>
            </a:r>
            <a:r>
              <a:rPr lang="ja-JP" altLang="en-US" sz="2000" b="1" dirty="0">
                <a:solidFill>
                  <a:srgbClr val="FF0000"/>
                </a:solidFill>
                <a:latin typeface="HGP創英角ﾎﾟｯﾌﾟ体" panose="040B0A00000000000000" pitchFamily="50" charset="-128"/>
                <a:ea typeface="HGP創英角ﾎﾟｯﾌﾟ体" panose="040B0A00000000000000" pitchFamily="50" charset="-128"/>
              </a:rPr>
              <a:t>信頼関係を築くことが満足につながります</a:t>
            </a:r>
            <a:r>
              <a:rPr lang="ja-JP" altLang="en-US" sz="2000" dirty="0">
                <a:solidFill>
                  <a:srgbClr val="5E6C77"/>
                </a:solidFill>
                <a:latin typeface="HGP創英角ﾎﾟｯﾌﾟ体" panose="040B0A00000000000000" pitchFamily="50" charset="-128"/>
                <a:ea typeface="HGP創英角ﾎﾟｯﾌﾟ体" panose="040B0A00000000000000" pitchFamily="50" charset="-128"/>
              </a:rPr>
              <a:t>。</a:t>
            </a:r>
            <a:r>
              <a:rPr lang="ja-JP" altLang="en-US" sz="2000" dirty="0" smtClean="0">
                <a:solidFill>
                  <a:srgbClr val="5E6C77"/>
                </a:solidFill>
                <a:latin typeface="HGP創英角ﾎﾟｯﾌﾟ体" panose="040B0A00000000000000" pitchFamily="50" charset="-128"/>
                <a:ea typeface="HGP創英角ﾎﾟｯﾌﾟ体" panose="040B0A00000000000000" pitchFamily="50" charset="-128"/>
              </a:rPr>
              <a:t>利用者様目線</a:t>
            </a:r>
            <a:r>
              <a:rPr lang="ja-JP" altLang="en-US" sz="2000" dirty="0">
                <a:solidFill>
                  <a:srgbClr val="5E6C77"/>
                </a:solidFill>
                <a:latin typeface="HGP創英角ﾎﾟｯﾌﾟ体" panose="040B0A00000000000000" pitchFamily="50" charset="-128"/>
                <a:ea typeface="HGP創英角ﾎﾟｯﾌﾟ体" panose="040B0A00000000000000" pitchFamily="50" charset="-128"/>
              </a:rPr>
              <a:t>で見ると対応が不十分だったり、逆に望まれていないサービスを提供してしまったりしている場合もあります。結果として</a:t>
            </a:r>
            <a:r>
              <a:rPr lang="ja-JP" altLang="en-US" sz="2000" dirty="0" smtClean="0">
                <a:solidFill>
                  <a:srgbClr val="5E6C77"/>
                </a:solidFill>
                <a:latin typeface="HGP創英角ﾎﾟｯﾌﾟ体" panose="040B0A00000000000000" pitchFamily="50" charset="-128"/>
                <a:ea typeface="HGP創英角ﾎﾟｯﾌﾟ体" panose="040B0A00000000000000" pitchFamily="50" charset="-128"/>
              </a:rPr>
              <a:t>利用者様本人</a:t>
            </a:r>
            <a:r>
              <a:rPr lang="ja-JP" altLang="en-US" sz="2000" dirty="0">
                <a:solidFill>
                  <a:srgbClr val="5E6C77"/>
                </a:solidFill>
                <a:latin typeface="HGP創英角ﾎﾟｯﾌﾟ体" panose="040B0A00000000000000" pitchFamily="50" charset="-128"/>
                <a:ea typeface="HGP創英角ﾎﾟｯﾌﾟ体" panose="040B0A00000000000000" pitchFamily="50" charset="-128"/>
              </a:rPr>
              <a:t>やご家族の心証を害することとなると</a:t>
            </a:r>
            <a:r>
              <a:rPr lang="ja-JP" altLang="en-US" sz="2000" dirty="0" smtClean="0">
                <a:solidFill>
                  <a:srgbClr val="5E6C77"/>
                </a:solidFill>
                <a:latin typeface="HGP創英角ﾎﾟｯﾌﾟ体" panose="040B0A00000000000000" pitchFamily="50" charset="-128"/>
                <a:ea typeface="HGP創英角ﾎﾟｯﾌﾟ体" panose="040B0A00000000000000" pitchFamily="50" charset="-128"/>
              </a:rPr>
              <a:t>、</a:t>
            </a:r>
            <a:r>
              <a:rPr lang="ja-JP" altLang="en-US" sz="2000" dirty="0">
                <a:solidFill>
                  <a:srgbClr val="5E6C77"/>
                </a:solidFill>
                <a:latin typeface="HGP創英角ﾎﾟｯﾌﾟ体" panose="040B0A00000000000000" pitchFamily="50" charset="-128"/>
                <a:ea typeface="HGP創英角ﾎﾟｯﾌﾟ体" panose="040B0A00000000000000" pitchFamily="50" charset="-128"/>
              </a:rPr>
              <a:t>職員</a:t>
            </a:r>
            <a:r>
              <a:rPr lang="ja-JP" altLang="en-US" sz="2000" dirty="0" smtClean="0">
                <a:solidFill>
                  <a:srgbClr val="5E6C77"/>
                </a:solidFill>
                <a:latin typeface="HGP創英角ﾎﾟｯﾌﾟ体" panose="040B0A00000000000000" pitchFamily="50" charset="-128"/>
                <a:ea typeface="HGP創英角ﾎﾟｯﾌﾟ体" panose="040B0A00000000000000" pitchFamily="50" charset="-128"/>
              </a:rPr>
              <a:t>の</a:t>
            </a:r>
            <a:r>
              <a:rPr lang="ja-JP" altLang="en-US" sz="2000" dirty="0">
                <a:solidFill>
                  <a:srgbClr val="5E6C77"/>
                </a:solidFill>
                <a:latin typeface="HGP創英角ﾎﾟｯﾌﾟ体" panose="040B0A00000000000000" pitchFamily="50" charset="-128"/>
                <a:ea typeface="HGP創英角ﾎﾟｯﾌﾟ体" panose="040B0A00000000000000" pitchFamily="50" charset="-128"/>
              </a:rPr>
              <a:t>対応を受け入れてもらえずにケアが難しくなることもあります。</a:t>
            </a:r>
            <a:endParaRPr lang="ja-JP" altLang="en-US" sz="2000" dirty="0">
              <a:latin typeface="HGP創英角ﾎﾟｯﾌﾟ体" panose="040B0A00000000000000" pitchFamily="50" charset="-128"/>
              <a:ea typeface="HGP創英角ﾎﾟｯﾌﾟ体" panose="040B0A00000000000000" pitchFamily="50" charset="-128"/>
            </a:endParaRPr>
          </a:p>
        </p:txBody>
      </p:sp>
      <p:sp>
        <p:nvSpPr>
          <p:cNvPr id="21" name="正方形/長方形 20"/>
          <p:cNvSpPr/>
          <p:nvPr/>
        </p:nvSpPr>
        <p:spPr>
          <a:xfrm>
            <a:off x="7721600" y="6269127"/>
            <a:ext cx="4142481" cy="461665"/>
          </a:xfrm>
          <a:prstGeom prst="rect">
            <a:avLst/>
          </a:prstGeom>
        </p:spPr>
        <p:txBody>
          <a:bodyPr wrap="none">
            <a:spAutoFit/>
          </a:bodyPr>
          <a:lstStyle/>
          <a:p>
            <a:r>
              <a:rPr lang="en-US" altLang="ja-JP" sz="2400" dirty="0" smtClean="0">
                <a:solidFill>
                  <a:srgbClr val="FF0000"/>
                </a:solidFill>
                <a:latin typeface="HGP創英角ﾎﾟｯﾌﾟ体" panose="040B0A00000000000000" pitchFamily="50" charset="-128"/>
                <a:ea typeface="HGP創英角ﾎﾟｯﾌﾟ体" panose="040B0A00000000000000" pitchFamily="50" charset="-128"/>
              </a:rPr>
              <a:t>※</a:t>
            </a:r>
            <a:r>
              <a:rPr lang="ja-JP" altLang="en-US" sz="2400" dirty="0">
                <a:solidFill>
                  <a:srgbClr val="FF0000"/>
                </a:solidFill>
                <a:latin typeface="HGP創英角ﾎﾟｯﾌﾟ体" panose="040B0A00000000000000" pitchFamily="50" charset="-128"/>
                <a:ea typeface="HGP創英角ﾎﾟｯﾌﾟ体" panose="040B0A00000000000000" pitchFamily="50" charset="-128"/>
              </a:rPr>
              <a:t>絶対</a:t>
            </a:r>
            <a:r>
              <a:rPr lang="ja-JP" altLang="en-US" sz="2400" dirty="0" smtClean="0">
                <a:solidFill>
                  <a:srgbClr val="FF0000"/>
                </a:solidFill>
                <a:latin typeface="HGP創英角ﾎﾟｯﾌﾟ体" panose="040B0A00000000000000" pitchFamily="50" charset="-128"/>
                <a:ea typeface="HGP創英角ﾎﾟｯﾌﾟ体" panose="040B0A00000000000000" pitchFamily="50" charset="-128"/>
              </a:rPr>
              <a:t>にマネしないで下さい。</a:t>
            </a:r>
            <a:endParaRPr lang="en-US" altLang="ja-JP" sz="2400" dirty="0" smtClean="0">
              <a:solidFill>
                <a:srgbClr val="FF000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958655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8600" y="147637"/>
            <a:ext cx="10515600" cy="1325563"/>
          </a:xfrm>
        </p:spPr>
        <p:txBody>
          <a:bodyPr>
            <a:normAutofit/>
          </a:bodyPr>
          <a:lstStyle/>
          <a:p>
            <a:r>
              <a:rPr kumimoji="1" lang="ja-JP" altLang="en-US" sz="5400" dirty="0" smtClean="0">
                <a:solidFill>
                  <a:srgbClr val="FFC000"/>
                </a:solidFill>
                <a:latin typeface="HGP創英角ﾎﾟｯﾌﾟ体" panose="040B0A00000000000000" pitchFamily="50" charset="-128"/>
                <a:ea typeface="HGP創英角ﾎﾟｯﾌﾟ体" panose="040B0A00000000000000" pitchFamily="50" charset="-128"/>
              </a:rPr>
              <a:t>認知症の深まり方によっての違い</a:t>
            </a:r>
            <a:endParaRPr kumimoji="1" lang="ja-JP" altLang="en-US" sz="5400" dirty="0">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3" name="コンテンツ プレースホルダー 2"/>
          <p:cNvSpPr>
            <a:spLocks noGrp="1"/>
          </p:cNvSpPr>
          <p:nvPr>
            <p:ph idx="1"/>
          </p:nvPr>
        </p:nvSpPr>
        <p:spPr>
          <a:xfrm>
            <a:off x="228600" y="1473200"/>
            <a:ext cx="11849100" cy="4703763"/>
          </a:xfrm>
        </p:spPr>
        <p:txBody>
          <a:bodyPr>
            <a:normAutofit lnSpcReduction="10000"/>
          </a:bodyPr>
          <a:lstStyle/>
          <a:p>
            <a:r>
              <a:rPr lang="ja-JP" altLang="en-US" dirty="0"/>
              <a:t>認知症が軽度の方は、ごはんを食べたような気がするけれど、食べたかどうか自信がないという場合が多いので、「ごはん食べてないんだけど！」と言われるよりも、「ごはん食べた</a:t>
            </a:r>
            <a:r>
              <a:rPr lang="ja-JP" altLang="en-US" dirty="0" err="1"/>
              <a:t>っけ</a:t>
            </a:r>
            <a:r>
              <a:rPr lang="ja-JP" altLang="en-US" dirty="0"/>
              <a:t>？」と聞かれることが多いです。</a:t>
            </a:r>
          </a:p>
          <a:p>
            <a:r>
              <a:rPr lang="ja-JP" altLang="en-US" dirty="0"/>
              <a:t>その場合は「食べましたよ～。」と正直に伝えると、「やっぱり食べたよね？変なこと聞いてごめんね。」と言われたり、「あ、そうだっけ？」とすんなり受け入れてくださることもあります。</a:t>
            </a:r>
          </a:p>
          <a:p>
            <a:endParaRPr lang="ja-JP" altLang="en-US" dirty="0"/>
          </a:p>
          <a:p>
            <a:r>
              <a:rPr lang="ja-JP" altLang="en-US" dirty="0"/>
              <a:t>でも認知症がだいぶん深まってこられた方は、ごはんを食べたことを完全に忘れていることが多いので「ごはんまだ？食べてないんだけど！」と聞いてこられます。</a:t>
            </a:r>
          </a:p>
          <a:p>
            <a:r>
              <a:rPr lang="ja-JP" altLang="en-US" dirty="0"/>
              <a:t>ご飯を食べていないという相手の世界が完全に確立されているかそうでないかによって、こちらも対応を変えていきます。</a:t>
            </a:r>
            <a:endParaRPr kumimoji="1" lang="ja-JP" altLang="en-US" dirty="0"/>
          </a:p>
        </p:txBody>
      </p:sp>
    </p:spTree>
    <p:extLst>
      <p:ext uri="{BB962C8B-B14F-4D97-AF65-F5344CB8AC3E}">
        <p14:creationId xmlns:p14="http://schemas.microsoft.com/office/powerpoint/2010/main" val="3002768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大波 3"/>
          <p:cNvSpPr/>
          <p:nvPr/>
        </p:nvSpPr>
        <p:spPr>
          <a:xfrm>
            <a:off x="1778000" y="5079086"/>
            <a:ext cx="1651000" cy="919163"/>
          </a:xfrm>
          <a:prstGeom prst="wav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テキスト ボックス 4"/>
          <p:cNvSpPr txBox="1"/>
          <p:nvPr/>
        </p:nvSpPr>
        <p:spPr>
          <a:xfrm>
            <a:off x="2044700" y="5277058"/>
            <a:ext cx="1206500" cy="461665"/>
          </a:xfrm>
          <a:prstGeom prst="rect">
            <a:avLst/>
          </a:prstGeom>
          <a:noFill/>
        </p:spPr>
        <p:txBody>
          <a:bodyPr wrap="square" rtlCol="0">
            <a:spAutoFit/>
          </a:bodyPr>
          <a:lstStyle/>
          <a:p>
            <a:r>
              <a:rPr kumimoji="1" lang="ja-JP" altLang="en-US" sz="2400" dirty="0" smtClean="0">
                <a:solidFill>
                  <a:srgbClr val="00B050"/>
                </a:solidFill>
                <a:latin typeface="HGP創英角ﾎﾟｯﾌﾟ体" panose="040B0A00000000000000" pitchFamily="50" charset="-128"/>
                <a:ea typeface="HGP創英角ﾎﾟｯﾌﾟ体" panose="040B0A00000000000000" pitchFamily="50" charset="-128"/>
              </a:rPr>
              <a:t>豆知識</a:t>
            </a:r>
            <a:endParaRPr kumimoji="1" lang="ja-JP" altLang="en-US" sz="2400" dirty="0">
              <a:solidFill>
                <a:srgbClr val="00B050"/>
              </a:solidFill>
              <a:latin typeface="HGP創英角ﾎﾟｯﾌﾟ体" panose="040B0A00000000000000" pitchFamily="50" charset="-128"/>
              <a:ea typeface="HGP創英角ﾎﾟｯﾌﾟ体" panose="040B0A00000000000000" pitchFamily="50" charset="-128"/>
            </a:endParaRPr>
          </a:p>
        </p:txBody>
      </p:sp>
      <p:sp>
        <p:nvSpPr>
          <p:cNvPr id="7" name="正方形/長方形 6"/>
          <p:cNvSpPr/>
          <p:nvPr/>
        </p:nvSpPr>
        <p:spPr>
          <a:xfrm>
            <a:off x="3429000" y="5338613"/>
            <a:ext cx="7975600" cy="400110"/>
          </a:xfrm>
          <a:prstGeom prst="rect">
            <a:avLst/>
          </a:prstGeom>
        </p:spPr>
        <p:txBody>
          <a:bodyPr wrap="square">
            <a:spAutoFit/>
          </a:bodyPr>
          <a:lstStyle/>
          <a:p>
            <a:r>
              <a:rPr lang="ja-JP" altLang="en-US" sz="2000" dirty="0">
                <a:solidFill>
                  <a:srgbClr val="FF0000"/>
                </a:solidFill>
                <a:latin typeface="HGP創英角ﾎﾟｯﾌﾟ体" panose="040B0A00000000000000" pitchFamily="50" charset="-128"/>
                <a:ea typeface="HGP創英角ﾎﾟｯﾌﾟ体" panose="040B0A00000000000000" pitchFamily="50" charset="-128"/>
              </a:rPr>
              <a:t>満腹</a:t>
            </a:r>
            <a:r>
              <a:rPr lang="ja-JP" altLang="en-US" sz="2000" dirty="0" smtClean="0">
                <a:solidFill>
                  <a:srgbClr val="FF0000"/>
                </a:solidFill>
                <a:latin typeface="HGP創英角ﾎﾟｯﾌﾟ体" panose="040B0A00000000000000" pitchFamily="50" charset="-128"/>
                <a:ea typeface="HGP創英角ﾎﾟｯﾌﾟ体" panose="040B0A00000000000000" pitchFamily="50" charset="-128"/>
              </a:rPr>
              <a:t>中枢とは？</a:t>
            </a:r>
            <a:r>
              <a:rPr lang="ja-JP" altLang="en-US" sz="2000" dirty="0" smtClean="0">
                <a:solidFill>
                  <a:srgbClr val="000000"/>
                </a:solidFill>
                <a:latin typeface="HGP創英角ﾎﾟｯﾌﾟ体" panose="040B0A00000000000000" pitchFamily="50" charset="-128"/>
                <a:ea typeface="HGP創英角ﾎﾟｯﾌﾟ体" panose="040B0A00000000000000" pitchFamily="50" charset="-128"/>
              </a:rPr>
              <a:t>間脳</a:t>
            </a:r>
            <a:r>
              <a:rPr lang="ja-JP" altLang="en-US" sz="2000" dirty="0">
                <a:solidFill>
                  <a:srgbClr val="000000"/>
                </a:solidFill>
                <a:latin typeface="HGP創英角ﾎﾟｯﾌﾟ体" panose="040B0A00000000000000" pitchFamily="50" charset="-128"/>
                <a:ea typeface="HGP創英角ﾎﾟｯﾌﾟ体" panose="040B0A00000000000000" pitchFamily="50" charset="-128"/>
              </a:rPr>
              <a:t>の視床下部にあり、満腹感を起こさせる発信源</a:t>
            </a:r>
            <a:r>
              <a:rPr lang="ja-JP" altLang="en-US" dirty="0">
                <a:solidFill>
                  <a:srgbClr val="000000"/>
                </a:solidFill>
                <a:latin typeface="HGP創英角ﾎﾟｯﾌﾟ体" panose="040B0A00000000000000" pitchFamily="50" charset="-128"/>
                <a:ea typeface="HGP創英角ﾎﾟｯﾌﾟ体" panose="040B0A00000000000000" pitchFamily="50" charset="-128"/>
              </a:rPr>
              <a:t>。</a:t>
            </a:r>
            <a:endParaRPr lang="ja-JP" altLang="en-US" dirty="0">
              <a:latin typeface="HGP創英角ﾎﾟｯﾌﾟ体" panose="040B0A00000000000000" pitchFamily="50" charset="-128"/>
              <a:ea typeface="HGP創英角ﾎﾟｯﾌﾟ体" panose="040B0A00000000000000" pitchFamily="50" charset="-128"/>
            </a:endParaRPr>
          </a:p>
        </p:txBody>
      </p:sp>
      <p:sp>
        <p:nvSpPr>
          <p:cNvPr id="8" name="正方形/長方形 7"/>
          <p:cNvSpPr/>
          <p:nvPr/>
        </p:nvSpPr>
        <p:spPr>
          <a:xfrm>
            <a:off x="3429000" y="5812135"/>
            <a:ext cx="8763000" cy="707886"/>
          </a:xfrm>
          <a:prstGeom prst="rect">
            <a:avLst/>
          </a:prstGeom>
        </p:spPr>
        <p:txBody>
          <a:bodyPr wrap="square">
            <a:spAutoFit/>
          </a:bodyPr>
          <a:lstStyle/>
          <a:p>
            <a:r>
              <a:rPr lang="ja-JP" altLang="en-US" sz="2000" dirty="0">
                <a:solidFill>
                  <a:srgbClr val="000000"/>
                </a:solidFill>
                <a:latin typeface="HGP創英角ﾎﾟｯﾌﾟ体" panose="040B0A00000000000000" pitchFamily="50" charset="-128"/>
                <a:ea typeface="HGP創英角ﾎﾟｯﾌﾟ体" panose="040B0A00000000000000" pitchFamily="50" charset="-128"/>
              </a:rPr>
              <a:t>満腹中枢には満腹感を起こさせる働きがあるため、すべてを食べ終わる前に満腹中枢を刺激することが、ダイエットで痩せるためのポイント</a:t>
            </a:r>
            <a:endParaRPr lang="ja-JP" altLang="en-US" sz="2000" dirty="0">
              <a:latin typeface="HGP創英角ﾎﾟｯﾌﾟ体" panose="040B0A00000000000000" pitchFamily="50" charset="-128"/>
              <a:ea typeface="HGP創英角ﾎﾟｯﾌﾟ体" panose="040B0A00000000000000" pitchFamily="50" charset="-128"/>
            </a:endParaRPr>
          </a:p>
        </p:txBody>
      </p:sp>
      <p:pic>
        <p:nvPicPr>
          <p:cNvPr id="9" name="コンテンツ プレースホルダー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 y="5126335"/>
            <a:ext cx="1371600" cy="1371600"/>
          </a:xfrm>
          <a:prstGeom prst="rect">
            <a:avLst/>
          </a:prstGeom>
        </p:spPr>
      </p:pic>
      <p:sp>
        <p:nvSpPr>
          <p:cNvPr id="10" name="タイトル 1"/>
          <p:cNvSpPr>
            <a:spLocks noGrp="1"/>
          </p:cNvSpPr>
          <p:nvPr>
            <p:ph type="title"/>
          </p:nvPr>
        </p:nvSpPr>
        <p:spPr>
          <a:xfrm>
            <a:off x="228600" y="147637"/>
            <a:ext cx="10515600" cy="1325563"/>
          </a:xfrm>
        </p:spPr>
        <p:txBody>
          <a:bodyPr>
            <a:normAutofit/>
          </a:bodyPr>
          <a:lstStyle/>
          <a:p>
            <a:r>
              <a:rPr kumimoji="1" lang="ja-JP" altLang="en-US" sz="5400" dirty="0" smtClean="0">
                <a:solidFill>
                  <a:srgbClr val="FFC000"/>
                </a:solidFill>
                <a:latin typeface="HGP創英角ﾎﾟｯﾌﾟ体" panose="040B0A00000000000000" pitchFamily="50" charset="-128"/>
                <a:ea typeface="HGP創英角ﾎﾟｯﾌﾟ体" panose="040B0A00000000000000" pitchFamily="50" charset="-128"/>
              </a:rPr>
              <a:t>認知症の</a:t>
            </a:r>
            <a:r>
              <a:rPr lang="ja-JP" altLang="en-US" sz="5400" dirty="0" smtClean="0">
                <a:solidFill>
                  <a:srgbClr val="FFC000"/>
                </a:solidFill>
                <a:latin typeface="HGP創英角ﾎﾟｯﾌﾟ体" panose="040B0A00000000000000" pitchFamily="50" charset="-128"/>
                <a:ea typeface="HGP創英角ﾎﾟｯﾌﾟ体" panose="040B0A00000000000000" pitchFamily="50" charset="-128"/>
              </a:rPr>
              <a:t>方との信頼関係</a:t>
            </a:r>
            <a:endParaRPr kumimoji="1" lang="ja-JP" altLang="en-US" sz="5400" dirty="0">
              <a:solidFill>
                <a:srgbClr val="FFC000"/>
              </a:solidFill>
              <a:latin typeface="HGP創英角ﾎﾟｯﾌﾟ体" panose="040B0A00000000000000" pitchFamily="50" charset="-128"/>
              <a:ea typeface="HGP創英角ﾎﾟｯﾌﾟ体" panose="040B0A00000000000000" pitchFamily="50" charset="-128"/>
            </a:endParaRPr>
          </a:p>
        </p:txBody>
      </p:sp>
      <p:sp>
        <p:nvSpPr>
          <p:cNvPr id="11" name="正方形/長方形 10"/>
          <p:cNvSpPr/>
          <p:nvPr/>
        </p:nvSpPr>
        <p:spPr>
          <a:xfrm>
            <a:off x="266700" y="1392054"/>
            <a:ext cx="8780522" cy="2677656"/>
          </a:xfrm>
          <a:prstGeom prst="rect">
            <a:avLst/>
          </a:prstGeom>
        </p:spPr>
        <p:txBody>
          <a:bodyPr wrap="square">
            <a:spAutoFit/>
          </a:bodyPr>
          <a:lstStyle/>
          <a:p>
            <a:r>
              <a:rPr lang="en-US" altLang="ja-JP" sz="2400" dirty="0" smtClean="0">
                <a:latin typeface="HGP創英角ﾎﾟｯﾌﾟ体" panose="040B0A00000000000000" pitchFamily="50" charset="-128"/>
                <a:ea typeface="HGP創英角ﾎﾟｯﾌﾟ体" panose="040B0A00000000000000" pitchFamily="50" charset="-128"/>
              </a:rPr>
              <a:t>※</a:t>
            </a:r>
            <a:r>
              <a:rPr lang="ja-JP" altLang="en-US" sz="2400" dirty="0" smtClean="0">
                <a:latin typeface="HGP創英角ﾎﾟｯﾌﾟ体" panose="040B0A00000000000000" pitchFamily="50" charset="-128"/>
                <a:ea typeface="HGP創英角ﾎﾟｯﾌﾟ体" panose="040B0A00000000000000" pitchFamily="50" charset="-128"/>
              </a:rPr>
              <a:t>ケア</a:t>
            </a:r>
            <a:r>
              <a:rPr lang="ja-JP" altLang="en-US" sz="2400" dirty="0">
                <a:latin typeface="HGP創英角ﾎﾟｯﾌﾟ体" panose="040B0A00000000000000" pitchFamily="50" charset="-128"/>
                <a:ea typeface="HGP創英角ﾎﾟｯﾌﾟ体" panose="040B0A00000000000000" pitchFamily="50" charset="-128"/>
              </a:rPr>
              <a:t>の仕方</a:t>
            </a:r>
            <a:r>
              <a:rPr lang="ja-JP" altLang="en-US" sz="2400" dirty="0" smtClean="0">
                <a:latin typeface="HGP創英角ﾎﾟｯﾌﾟ体" panose="040B0A00000000000000" pitchFamily="50" charset="-128"/>
                <a:ea typeface="HGP創英角ﾎﾟｯﾌﾟ体" panose="040B0A00000000000000" pitchFamily="50" charset="-128"/>
              </a:rPr>
              <a:t>で</a:t>
            </a:r>
            <a:r>
              <a:rPr lang="ja-JP" altLang="en-US" sz="2400" dirty="0">
                <a:latin typeface="HGP創英角ﾎﾟｯﾌﾟ体" panose="040B0A00000000000000" pitchFamily="50" charset="-128"/>
                <a:ea typeface="HGP創英角ﾎﾟｯﾌﾟ体" panose="040B0A00000000000000" pitchFamily="50" charset="-128"/>
              </a:rPr>
              <a:t>迷</a:t>
            </a:r>
            <a:r>
              <a:rPr lang="ja-JP" altLang="en-US" sz="2400" dirty="0" smtClean="0">
                <a:latin typeface="HGP創英角ﾎﾟｯﾌﾟ体" panose="040B0A00000000000000" pitchFamily="50" charset="-128"/>
                <a:ea typeface="HGP創英角ﾎﾟｯﾌﾟ体" panose="040B0A00000000000000" pitchFamily="50" charset="-128"/>
              </a:rPr>
              <a:t>ったら、思い出してみて下さい。</a:t>
            </a:r>
            <a:endParaRPr lang="en-US" altLang="ja-JP" sz="2400" dirty="0" smtClean="0">
              <a:latin typeface="HGP創英角ﾎﾟｯﾌﾟ体" panose="040B0A00000000000000" pitchFamily="50" charset="-128"/>
              <a:ea typeface="HGP創英角ﾎﾟｯﾌﾟ体" panose="040B0A00000000000000" pitchFamily="50" charset="-128"/>
            </a:endParaRPr>
          </a:p>
          <a:p>
            <a:r>
              <a:rPr lang="ja-JP" altLang="en-US" sz="2400" dirty="0" smtClean="0">
                <a:latin typeface="HGP創英角ﾎﾟｯﾌﾟ体" panose="040B0A00000000000000" pitchFamily="50" charset="-128"/>
                <a:ea typeface="HGP創英角ﾎﾟｯﾌﾟ体" panose="040B0A00000000000000" pitchFamily="50" charset="-128"/>
              </a:rPr>
              <a:t>パーソンセンタードケア</a:t>
            </a:r>
            <a:r>
              <a:rPr lang="ja-JP" altLang="en-US" sz="2400" dirty="0">
                <a:latin typeface="HGP創英角ﾎﾟｯﾌﾟ体" panose="040B0A00000000000000" pitchFamily="50" charset="-128"/>
                <a:ea typeface="HGP創英角ﾎﾟｯﾌﾟ体" panose="040B0A00000000000000" pitchFamily="50" charset="-128"/>
              </a:rPr>
              <a:t>の実践にかかせない</a:t>
            </a:r>
            <a:r>
              <a:rPr lang="en-US" altLang="ja-JP" sz="2400" dirty="0">
                <a:latin typeface="HGP創英角ﾎﾟｯﾌﾟ体" panose="040B0A00000000000000" pitchFamily="50" charset="-128"/>
                <a:ea typeface="HGP創英角ﾎﾟｯﾌﾟ体" panose="040B0A00000000000000" pitchFamily="50" charset="-128"/>
              </a:rPr>
              <a:t>3</a:t>
            </a:r>
            <a:r>
              <a:rPr lang="ja-JP" altLang="en-US" sz="2400" dirty="0" err="1">
                <a:latin typeface="HGP創英角ﾎﾟｯﾌﾟ体" panose="040B0A00000000000000" pitchFamily="50" charset="-128"/>
                <a:ea typeface="HGP創英角ﾎﾟｯﾌﾟ体" panose="040B0A00000000000000" pitchFamily="50" charset="-128"/>
              </a:rPr>
              <a:t>つの</a:t>
            </a:r>
            <a:r>
              <a:rPr lang="ja-JP" altLang="en-US" sz="2400" dirty="0" smtClean="0">
                <a:latin typeface="HGP創英角ﾎﾟｯﾌﾟ体" panose="040B0A00000000000000" pitchFamily="50" charset="-128"/>
                <a:ea typeface="HGP創英角ﾎﾟｯﾌﾟ体" panose="040B0A00000000000000" pitchFamily="50" charset="-128"/>
              </a:rPr>
              <a:t>ステップ。</a:t>
            </a:r>
            <a:endParaRPr lang="en-US" altLang="ja-JP" sz="2400" dirty="0" smtClean="0">
              <a:latin typeface="HGP創英角ﾎﾟｯﾌﾟ体" panose="040B0A00000000000000" pitchFamily="50" charset="-128"/>
              <a:ea typeface="HGP創英角ﾎﾟｯﾌﾟ体" panose="040B0A00000000000000" pitchFamily="50" charset="-128"/>
            </a:endParaRPr>
          </a:p>
          <a:p>
            <a:r>
              <a:rPr lang="ja-JP" altLang="en-US" sz="2400" dirty="0" smtClean="0">
                <a:latin typeface="HGP創英角ﾎﾟｯﾌﾟ体" panose="040B0A00000000000000" pitchFamily="50" charset="-128"/>
                <a:ea typeface="HGP創英角ﾎﾟｯﾌﾟ体" panose="040B0A00000000000000" pitchFamily="50" charset="-128"/>
              </a:rPr>
              <a:t>パーソンセンタードケア</a:t>
            </a:r>
            <a:r>
              <a:rPr lang="ja-JP" altLang="en-US" sz="2400" dirty="0">
                <a:latin typeface="HGP創英角ﾎﾟｯﾌﾟ体" panose="040B0A00000000000000" pitchFamily="50" charset="-128"/>
                <a:ea typeface="HGP創英角ﾎﾟｯﾌﾟ体" panose="040B0A00000000000000" pitchFamily="50" charset="-128"/>
              </a:rPr>
              <a:t>と</a:t>
            </a:r>
            <a:r>
              <a:rPr lang="ja-JP" altLang="en-US" sz="2400" dirty="0" smtClean="0">
                <a:latin typeface="HGP創英角ﾎﾟｯﾌﾟ体" panose="040B0A00000000000000" pitchFamily="50" charset="-128"/>
                <a:ea typeface="HGP創英角ﾎﾟｯﾌﾟ体" panose="040B0A00000000000000" pitchFamily="50" charset="-128"/>
              </a:rPr>
              <a:t>は？</a:t>
            </a:r>
            <a:endParaRPr lang="en-US" altLang="ja-JP" sz="2400" dirty="0" smtClean="0">
              <a:latin typeface="HGP創英角ﾎﾟｯﾌﾟ体" panose="040B0A00000000000000" pitchFamily="50" charset="-128"/>
              <a:ea typeface="HGP創英角ﾎﾟｯﾌﾟ体" panose="040B0A00000000000000" pitchFamily="50" charset="-128"/>
            </a:endParaRPr>
          </a:p>
          <a:p>
            <a:endParaRPr lang="en-US" altLang="ja-JP" sz="2400" dirty="0" smtClean="0">
              <a:latin typeface="HGP創英角ﾎﾟｯﾌﾟ体" panose="040B0A00000000000000" pitchFamily="50" charset="-128"/>
              <a:ea typeface="HGP創英角ﾎﾟｯﾌﾟ体" panose="040B0A00000000000000" pitchFamily="50" charset="-128"/>
            </a:endParaRPr>
          </a:p>
          <a:p>
            <a:r>
              <a:rPr lang="ja-JP" altLang="en-US" sz="2400" dirty="0" smtClean="0">
                <a:latin typeface="HGP創英角ﾎﾟｯﾌﾟ体" panose="040B0A00000000000000" pitchFamily="50" charset="-128"/>
                <a:ea typeface="HGP創英角ﾎﾟｯﾌﾟ体" panose="040B0A00000000000000" pitchFamily="50" charset="-128"/>
              </a:rPr>
              <a:t>「</a:t>
            </a:r>
            <a:r>
              <a:rPr lang="ja-JP" altLang="en-US" sz="2400" dirty="0">
                <a:latin typeface="HGP創英角ﾎﾟｯﾌﾟ体" panose="040B0A00000000000000" pitchFamily="50" charset="-128"/>
                <a:ea typeface="HGP創英角ﾎﾟｯﾌﾟ体" panose="040B0A00000000000000" pitchFamily="50" charset="-128"/>
              </a:rPr>
              <a:t>年齢や健康状態にかかわらず、すべての人に価値があることを認め、尊重し、ひとりひとりの個性に応じた取り組みを行い、認知症を持つ人の視点を重視し、人間関係の重要性を強調したケア」</a:t>
            </a: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47222" y="1469437"/>
            <a:ext cx="2962295" cy="2496359"/>
          </a:xfrm>
          <a:prstGeom prst="rect">
            <a:avLst/>
          </a:prstGeom>
        </p:spPr>
      </p:pic>
    </p:spTree>
    <p:extLst>
      <p:ext uri="{BB962C8B-B14F-4D97-AF65-F5344CB8AC3E}">
        <p14:creationId xmlns:p14="http://schemas.microsoft.com/office/powerpoint/2010/main" val="3844189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9849" y="128011"/>
            <a:ext cx="9702800" cy="923330"/>
          </a:xfrm>
          <a:prstGeom prst="rect">
            <a:avLst/>
          </a:prstGeom>
          <a:noFill/>
        </p:spPr>
        <p:txBody>
          <a:bodyPr wrap="square" lIns="91440" tIns="45720" rIns="91440" bIns="45720">
            <a:spAutoFit/>
          </a:bodyPr>
          <a:lstStyle/>
          <a:p>
            <a:pPr algn="ctr"/>
            <a:r>
              <a:rPr lang="en-US" altLang="ja-JP" sz="5400" b="1" dirty="0" smtClean="0">
                <a:ln w="6600">
                  <a:solidFill>
                    <a:schemeClr val="accent2"/>
                  </a:solidFill>
                  <a:prstDash val="solid"/>
                </a:ln>
                <a:solidFill>
                  <a:srgbClr val="FFFFFF"/>
                </a:solidFill>
                <a:effectLst>
                  <a:outerShdw dist="38100" dir="2700000" algn="tl" rotWithShape="0">
                    <a:schemeClr val="accent2"/>
                  </a:outerShdw>
                </a:effectLst>
              </a:rPr>
              <a:t>【</a:t>
            </a:r>
            <a:r>
              <a:rPr lang="ja-JP" altLang="en-US" sz="5400" b="1" dirty="0" smtClean="0">
                <a:ln w="6600">
                  <a:solidFill>
                    <a:schemeClr val="accent2"/>
                  </a:solidFill>
                  <a:prstDash val="solid"/>
                </a:ln>
                <a:solidFill>
                  <a:srgbClr val="FFFFFF"/>
                </a:solidFill>
                <a:effectLst>
                  <a:outerShdw dist="38100" dir="2700000" algn="tl" rotWithShape="0">
                    <a:schemeClr val="accent2"/>
                  </a:outerShdw>
                </a:effectLst>
              </a:rPr>
              <a:t>認知症</a:t>
            </a:r>
            <a:r>
              <a:rPr lang="ja-JP" altLang="en-US" sz="5400" b="1" dirty="0">
                <a:ln w="6600">
                  <a:solidFill>
                    <a:schemeClr val="accent2"/>
                  </a:solidFill>
                  <a:prstDash val="solid"/>
                </a:ln>
                <a:solidFill>
                  <a:srgbClr val="FFFFFF"/>
                </a:solidFill>
                <a:effectLst>
                  <a:outerShdw dist="38100" dir="2700000" algn="tl" rotWithShape="0">
                    <a:schemeClr val="accent2"/>
                  </a:outerShdw>
                </a:effectLst>
              </a:rPr>
              <a:t>高齢者への対応まとめ</a:t>
            </a:r>
            <a:r>
              <a:rPr lang="en-US" altLang="ja-JP" sz="5400" b="1" dirty="0" smtClean="0">
                <a:ln w="6600">
                  <a:solidFill>
                    <a:schemeClr val="accent2"/>
                  </a:solidFill>
                  <a:prstDash val="solid"/>
                </a:ln>
                <a:solidFill>
                  <a:srgbClr val="FFFFFF"/>
                </a:solidFill>
                <a:effectLst>
                  <a:outerShdw dist="38100" dir="2700000" algn="tl" rotWithShape="0">
                    <a:schemeClr val="accent2"/>
                  </a:outerShdw>
                </a:effectLst>
              </a:rPr>
              <a:t>】</a:t>
            </a:r>
            <a:endParaRPr lang="en-US" altLang="ja-JP" sz="5400"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正方形/長方形 2"/>
          <p:cNvSpPr/>
          <p:nvPr/>
        </p:nvSpPr>
        <p:spPr>
          <a:xfrm>
            <a:off x="139699" y="1140241"/>
            <a:ext cx="9563101" cy="2677656"/>
          </a:xfrm>
          <a:prstGeom prst="rect">
            <a:avLst/>
          </a:prstGeom>
        </p:spPr>
        <p:txBody>
          <a:bodyPr wrap="square">
            <a:spAutoFit/>
          </a:bodyPr>
          <a:lstStyle/>
          <a:p>
            <a:pPr fontAlgn="base"/>
            <a:r>
              <a:rPr lang="ja-JP" altLang="en-US" sz="2400" dirty="0" smtClean="0">
                <a:solidFill>
                  <a:srgbClr val="333333"/>
                </a:solidFill>
                <a:latin typeface="HGP創英角ﾎﾟｯﾌﾟ体" panose="040B0A00000000000000" pitchFamily="50" charset="-128"/>
                <a:ea typeface="HGP創英角ﾎﾟｯﾌﾟ体" panose="040B0A00000000000000" pitchFamily="50" charset="-128"/>
              </a:rPr>
              <a:t>認知症</a:t>
            </a:r>
            <a:r>
              <a:rPr lang="ja-JP" altLang="en-US" sz="2400" dirty="0">
                <a:solidFill>
                  <a:srgbClr val="333333"/>
                </a:solidFill>
                <a:latin typeface="HGP創英角ﾎﾟｯﾌﾟ体" panose="040B0A00000000000000" pitchFamily="50" charset="-128"/>
                <a:ea typeface="HGP創英角ﾎﾟｯﾌﾟ体" panose="040B0A00000000000000" pitchFamily="50" charset="-128"/>
              </a:rPr>
              <a:t>高齢者の言動は、本人が認知した状況が、現実とは異なっているために、結果的には、周囲には理解し難い言動として現れます。</a:t>
            </a:r>
          </a:p>
          <a:p>
            <a:pPr fontAlgn="base"/>
            <a:r>
              <a:rPr lang="ja-JP" altLang="en-US" sz="2400" dirty="0">
                <a:solidFill>
                  <a:srgbClr val="333333"/>
                </a:solidFill>
                <a:latin typeface="HGP創英角ﾎﾟｯﾌﾟ体" panose="040B0A00000000000000" pitchFamily="50" charset="-128"/>
                <a:ea typeface="HGP創英角ﾎﾟｯﾌﾟ体" panose="040B0A00000000000000" pitchFamily="50" charset="-128"/>
              </a:rPr>
              <a:t>もし、自分が理解している状況と目の前に現れた現実が、全く違うもの</a:t>
            </a:r>
            <a:r>
              <a:rPr lang="ja-JP" altLang="en-US" sz="2400" dirty="0" smtClean="0">
                <a:solidFill>
                  <a:srgbClr val="333333"/>
                </a:solidFill>
                <a:latin typeface="HGP創英角ﾎﾟｯﾌﾟ体" panose="040B0A00000000000000" pitchFamily="50" charset="-128"/>
                <a:ea typeface="HGP創英角ﾎﾟｯﾌﾟ体" panose="040B0A00000000000000" pitchFamily="50" charset="-128"/>
              </a:rPr>
              <a:t>だったら</a:t>
            </a:r>
            <a:r>
              <a:rPr lang="ja-JP" altLang="en-US" sz="2400" dirty="0" smtClean="0">
                <a:latin typeface="HGP創英角ﾎﾟｯﾌﾟ体" panose="040B0A00000000000000" pitchFamily="50" charset="-128"/>
                <a:ea typeface="HGP創英角ﾎﾟｯﾌﾟ体" panose="040B0A00000000000000" pitchFamily="50" charset="-128"/>
              </a:rPr>
              <a:t>、</a:t>
            </a:r>
            <a:r>
              <a:rPr lang="ja-JP" altLang="en-US" sz="2400" dirty="0" smtClean="0">
                <a:solidFill>
                  <a:srgbClr val="333333"/>
                </a:solidFill>
                <a:latin typeface="HGP創英角ﾎﾟｯﾌﾟ体" panose="040B0A00000000000000" pitchFamily="50" charset="-128"/>
                <a:ea typeface="HGP創英角ﾎﾟｯﾌﾟ体" panose="040B0A00000000000000" pitchFamily="50" charset="-128"/>
              </a:rPr>
              <a:t>認知症</a:t>
            </a:r>
            <a:r>
              <a:rPr lang="ja-JP" altLang="en-US" sz="2400" dirty="0">
                <a:solidFill>
                  <a:srgbClr val="333333"/>
                </a:solidFill>
                <a:latin typeface="HGP創英角ﾎﾟｯﾌﾟ体" panose="040B0A00000000000000" pitchFamily="50" charset="-128"/>
                <a:ea typeface="HGP創英角ﾎﾟｯﾌﾟ体" panose="040B0A00000000000000" pitchFamily="50" charset="-128"/>
              </a:rPr>
              <a:t>高齢者と同じような言動をとる可能性もありますね。</a:t>
            </a:r>
          </a:p>
          <a:p>
            <a:pPr fontAlgn="base"/>
            <a:r>
              <a:rPr lang="ja-JP" altLang="en-US" sz="2400" dirty="0">
                <a:solidFill>
                  <a:srgbClr val="333333"/>
                </a:solidFill>
                <a:latin typeface="HGP創英角ﾎﾟｯﾌﾟ体" panose="040B0A00000000000000" pitchFamily="50" charset="-128"/>
                <a:ea typeface="HGP創英角ﾎﾟｯﾌﾟ体" panose="040B0A00000000000000" pitchFamily="50" charset="-128"/>
              </a:rPr>
              <a:t>まずは認知症のことを理解すること、その上で、認知症の方が「してほしくない対応」をしないこと、「してほしいことや普通の対応」をすることが、認知症高齢者への対応の原則であると言えます。</a:t>
            </a:r>
            <a:endParaRPr lang="ja-JP" altLang="en-US" sz="2400" b="0" i="0" dirty="0">
              <a:solidFill>
                <a:srgbClr val="333333"/>
              </a:solidFill>
              <a:effectLst/>
              <a:latin typeface="HGP創英角ﾎﾟｯﾌﾟ体" panose="040B0A00000000000000" pitchFamily="50" charset="-128"/>
              <a:ea typeface="HGP創英角ﾎﾟｯﾌﾟ体" panose="040B0A00000000000000" pitchFamily="50" charset="-128"/>
            </a:endParaRP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7321" y="1439571"/>
            <a:ext cx="2134648" cy="3374938"/>
          </a:xfrm>
          <a:prstGeom prst="rect">
            <a:avLst/>
          </a:prstGeom>
        </p:spPr>
      </p:pic>
      <p:sp>
        <p:nvSpPr>
          <p:cNvPr id="4" name="正方形/長方形 3"/>
          <p:cNvSpPr/>
          <p:nvPr/>
        </p:nvSpPr>
        <p:spPr>
          <a:xfrm>
            <a:off x="69849" y="4786369"/>
            <a:ext cx="9410701" cy="1938992"/>
          </a:xfrm>
          <a:prstGeom prst="rect">
            <a:avLst/>
          </a:prstGeom>
        </p:spPr>
        <p:txBody>
          <a:bodyPr wrap="square">
            <a:spAutoFit/>
          </a:bodyPr>
          <a:lstStyle/>
          <a:p>
            <a:r>
              <a:rPr lang="ja-JP" altLang="en-US" sz="2000" dirty="0" smtClean="0">
                <a:latin typeface="HGP創英角ﾎﾟｯﾌﾟ体" panose="040B0A00000000000000" pitchFamily="50" charset="-128"/>
                <a:ea typeface="HGP創英角ﾎﾟｯﾌﾟ体" panose="040B0A00000000000000" pitchFamily="50" charset="-128"/>
              </a:rPr>
              <a:t>・</a:t>
            </a:r>
            <a:r>
              <a:rPr lang="ja-JP" altLang="en-US" sz="2000" dirty="0">
                <a:latin typeface="HGP創英角ﾎﾟｯﾌﾟ体" panose="040B0A00000000000000" pitchFamily="50" charset="-128"/>
                <a:ea typeface="HGP創英角ﾎﾟｯﾌﾟ体" panose="040B0A00000000000000" pitchFamily="50" charset="-128"/>
              </a:rPr>
              <a:t>認知症になっても、もちろん感情はあります。大人、人生の先輩として接しましょう。</a:t>
            </a:r>
          </a:p>
          <a:p>
            <a:endParaRPr lang="ja-JP" altLang="en-US" sz="2000" dirty="0">
              <a:latin typeface="HGP創英角ﾎﾟｯﾌﾟ体" panose="040B0A00000000000000" pitchFamily="50" charset="-128"/>
              <a:ea typeface="HGP創英角ﾎﾟｯﾌﾟ体" panose="040B0A00000000000000" pitchFamily="50" charset="-128"/>
            </a:endParaRPr>
          </a:p>
          <a:p>
            <a:r>
              <a:rPr lang="ja-JP" altLang="en-US" sz="2000" dirty="0">
                <a:latin typeface="HGP創英角ﾎﾟｯﾌﾟ体" panose="040B0A00000000000000" pitchFamily="50" charset="-128"/>
                <a:ea typeface="HGP創英角ﾎﾟｯﾌﾟ体" panose="040B0A00000000000000" pitchFamily="50" charset="-128"/>
              </a:rPr>
              <a:t>・制止や否定は、不安を増強させます。まずはなぜそうしたいのか話を聞きましょう。他のことに意識が向けられるように話を持っていくことも有効です。</a:t>
            </a:r>
          </a:p>
          <a:p>
            <a:endParaRPr lang="ja-JP" altLang="en-US" sz="2000" dirty="0">
              <a:latin typeface="HGP創英角ﾎﾟｯﾌﾟ体" panose="040B0A00000000000000" pitchFamily="50" charset="-128"/>
              <a:ea typeface="HGP創英角ﾎﾟｯﾌﾟ体" panose="040B0A00000000000000" pitchFamily="50" charset="-128"/>
            </a:endParaRPr>
          </a:p>
          <a:p>
            <a:r>
              <a:rPr lang="ja-JP" altLang="en-US" sz="2000" dirty="0">
                <a:latin typeface="HGP創英角ﾎﾟｯﾌﾟ体" panose="040B0A00000000000000" pitchFamily="50" charset="-128"/>
                <a:ea typeface="HGP創英角ﾎﾟｯﾌﾟ体" panose="040B0A00000000000000" pitchFamily="50" charset="-128"/>
              </a:rPr>
              <a:t>・急な対応が苦手です。本人のペースに合わせましょう</a:t>
            </a:r>
            <a:r>
              <a:rPr lang="ja-JP" altLang="en-US" sz="2000" dirty="0" smtClean="0">
                <a:latin typeface="HGP創英角ﾎﾟｯﾌﾟ体" panose="040B0A00000000000000" pitchFamily="50" charset="-128"/>
                <a:ea typeface="HGP創英角ﾎﾟｯﾌﾟ体" panose="040B0A00000000000000" pitchFamily="50" charset="-128"/>
              </a:rPr>
              <a:t>。</a:t>
            </a:r>
            <a:endParaRPr lang="ja-JP" altLang="en-US" sz="2000" dirty="0">
              <a:latin typeface="HGP創英角ﾎﾟｯﾌﾟ体" panose="040B0A00000000000000" pitchFamily="50" charset="-128"/>
              <a:ea typeface="HGP創英角ﾎﾟｯﾌﾟ体" panose="040B0A00000000000000" pitchFamily="50" charset="-128"/>
            </a:endParaRPr>
          </a:p>
        </p:txBody>
      </p:sp>
      <p:sp>
        <p:nvSpPr>
          <p:cNvPr id="6" name="正方形/長方形 5"/>
          <p:cNvSpPr/>
          <p:nvPr/>
        </p:nvSpPr>
        <p:spPr>
          <a:xfrm>
            <a:off x="139699" y="3956396"/>
            <a:ext cx="3207929" cy="461665"/>
          </a:xfrm>
          <a:prstGeom prst="rect">
            <a:avLst/>
          </a:prstGeom>
        </p:spPr>
        <p:txBody>
          <a:bodyPr wrap="none">
            <a:spAutoFit/>
          </a:bodyPr>
          <a:lstStyle/>
          <a:p>
            <a:r>
              <a:rPr lang="en-US" altLang="ja-JP" sz="2400" dirty="0" smtClean="0">
                <a:solidFill>
                  <a:srgbClr val="FF0000"/>
                </a:solidFill>
                <a:latin typeface="HGP創英角ﾎﾟｯﾌﾟ体" panose="040B0A00000000000000" pitchFamily="50" charset="-128"/>
                <a:ea typeface="HGP創英角ﾎﾟｯﾌﾟ体" panose="040B0A00000000000000" pitchFamily="50" charset="-128"/>
              </a:rPr>
              <a:t>※</a:t>
            </a:r>
            <a:r>
              <a:rPr lang="ja-JP" altLang="en-US" sz="2400" dirty="0" smtClean="0">
                <a:solidFill>
                  <a:srgbClr val="FF0000"/>
                </a:solidFill>
                <a:latin typeface="HGP創英角ﾎﾟｯﾌﾟ体" panose="040B0A00000000000000" pitchFamily="50" charset="-128"/>
                <a:ea typeface="HGP創英角ﾎﾟｯﾌﾟ体" panose="040B0A00000000000000" pitchFamily="50" charset="-128"/>
              </a:rPr>
              <a:t>ポイント</a:t>
            </a:r>
            <a:r>
              <a:rPr lang="ja-JP" altLang="en-US" sz="2400" dirty="0">
                <a:solidFill>
                  <a:srgbClr val="FF0000"/>
                </a:solidFill>
                <a:latin typeface="HGP創英角ﾎﾟｯﾌﾟ体" panose="040B0A00000000000000" pitchFamily="50" charset="-128"/>
                <a:ea typeface="HGP創英角ﾎﾟｯﾌﾟ体" panose="040B0A00000000000000" pitchFamily="50" charset="-128"/>
              </a:rPr>
              <a:t>をまとめると</a:t>
            </a:r>
            <a:endParaRPr lang="en-US" altLang="ja-JP" sz="2400" dirty="0">
              <a:solidFill>
                <a:srgbClr val="FF0000"/>
              </a:solidFill>
              <a:latin typeface="HGP創英角ﾎﾟｯﾌﾟ体" panose="040B0A00000000000000" pitchFamily="50" charset="-128"/>
              <a:ea typeface="HGP創英角ﾎﾟｯﾌﾟ体" panose="040B0A00000000000000" pitchFamily="50" charset="-128"/>
            </a:endParaRP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72649" y="4913025"/>
            <a:ext cx="2136645" cy="1944975"/>
          </a:xfrm>
          <a:prstGeom prst="rect">
            <a:avLst/>
          </a:prstGeom>
        </p:spPr>
      </p:pic>
    </p:spTree>
    <p:extLst>
      <p:ext uri="{BB962C8B-B14F-4D97-AF65-F5344CB8AC3E}">
        <p14:creationId xmlns:p14="http://schemas.microsoft.com/office/powerpoint/2010/main" val="2209842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大波 11"/>
          <p:cNvSpPr/>
          <p:nvPr/>
        </p:nvSpPr>
        <p:spPr>
          <a:xfrm>
            <a:off x="415571" y="546100"/>
            <a:ext cx="11547829" cy="2781300"/>
          </a:xfrm>
          <a:prstGeom prst="wave">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3340100" y="1679003"/>
            <a:ext cx="8521700" cy="1325563"/>
          </a:xfrm>
        </p:spPr>
        <p:txBody>
          <a:bodyPr/>
          <a:lstStyle/>
          <a:p>
            <a:r>
              <a:rPr lang="ja-JP" altLang="en-US" dirty="0" smtClean="0">
                <a:latin typeface="HGP創英角ﾎﾟｯﾌﾟ体" panose="040B0A00000000000000" pitchFamily="50" charset="-128"/>
                <a:ea typeface="HGP創英角ﾎﾟｯﾌﾟ体" panose="040B0A00000000000000" pitchFamily="50" charset="-128"/>
              </a:rPr>
              <a:t>ご</a:t>
            </a:r>
            <a:r>
              <a:rPr lang="ja-JP" altLang="en-US" dirty="0">
                <a:latin typeface="HGP創英角ﾎﾟｯﾌﾟ体" panose="040B0A00000000000000" pitchFamily="50" charset="-128"/>
                <a:ea typeface="HGP創英角ﾎﾟｯﾌﾟ体" panose="040B0A00000000000000" pitchFamily="50" charset="-128"/>
              </a:rPr>
              <a:t>清聴ありがとう</a:t>
            </a:r>
            <a:r>
              <a:rPr lang="ja-JP" altLang="en-US" dirty="0" smtClean="0">
                <a:latin typeface="HGP創英角ﾎﾟｯﾌﾟ体" panose="040B0A00000000000000" pitchFamily="50" charset="-128"/>
                <a:ea typeface="HGP創英角ﾎﾟｯﾌﾟ体" panose="040B0A00000000000000" pitchFamily="50" charset="-128"/>
              </a:rPr>
              <a:t>ございました！</a:t>
            </a:r>
            <a:r>
              <a:rPr lang="ja-JP" altLang="en-US" dirty="0">
                <a:latin typeface="HGP創英角ﾎﾟｯﾌﾟ体" panose="040B0A00000000000000" pitchFamily="50" charset="-128"/>
                <a:ea typeface="HGP創英角ﾎﾟｯﾌﾟ体" panose="040B0A00000000000000" pitchFamily="50" charset="-128"/>
              </a:rPr>
              <a:t>！</a:t>
            </a:r>
            <a:endParaRPr kumimoji="1" lang="ja-JP" altLang="en-US" dirty="0">
              <a:latin typeface="HGP創英角ﾎﾟｯﾌﾟ体" panose="040B0A00000000000000" pitchFamily="50" charset="-128"/>
              <a:ea typeface="HGP創英角ﾎﾟｯﾌﾟ体" panose="040B0A00000000000000" pitchFamily="50" charset="-128"/>
            </a:endParaRPr>
          </a:p>
        </p:txBody>
      </p:sp>
      <p:sp>
        <p:nvSpPr>
          <p:cNvPr id="4" name="タイトル 1"/>
          <p:cNvSpPr txBox="1">
            <a:spLocks/>
          </p:cNvSpPr>
          <p:nvPr/>
        </p:nvSpPr>
        <p:spPr>
          <a:xfrm>
            <a:off x="647700" y="688578"/>
            <a:ext cx="8509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latin typeface="HGP創英角ﾎﾟｯﾌﾟ体" panose="040B0A00000000000000" pitchFamily="50" charset="-128"/>
                <a:ea typeface="HGP創英角ﾎﾟｯﾌﾟ体" panose="040B0A00000000000000" pitchFamily="50" charset="-128"/>
              </a:rPr>
              <a:t>☆</a:t>
            </a:r>
          </a:p>
        </p:txBody>
      </p:sp>
      <p:sp>
        <p:nvSpPr>
          <p:cNvPr id="5" name="タイトル 1"/>
          <p:cNvSpPr txBox="1">
            <a:spLocks/>
          </p:cNvSpPr>
          <p:nvPr/>
        </p:nvSpPr>
        <p:spPr>
          <a:xfrm>
            <a:off x="1498600" y="770731"/>
            <a:ext cx="28575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latin typeface="HGP創英角ﾎﾟｯﾌﾟ体" panose="040B0A00000000000000" pitchFamily="50" charset="-128"/>
                <a:ea typeface="HGP創英角ﾎﾟｯﾌﾟ体" panose="040B0A00000000000000" pitchFamily="50" charset="-128"/>
              </a:rPr>
              <a:t>最後</a:t>
            </a:r>
            <a:r>
              <a:rPr lang="ja-JP" altLang="en-US" dirty="0" smtClean="0">
                <a:latin typeface="HGP創英角ﾎﾟｯﾌﾟ体" panose="040B0A00000000000000" pitchFamily="50" charset="-128"/>
                <a:ea typeface="HGP創英角ﾎﾟｯﾌﾟ体" panose="040B0A00000000000000" pitchFamily="50" charset="-128"/>
              </a:rPr>
              <a:t>まで</a:t>
            </a:r>
            <a:endParaRPr lang="ja-JP" altLang="en-US" dirty="0">
              <a:latin typeface="HGP創英角ﾎﾟｯﾌﾟ体" panose="040B0A00000000000000" pitchFamily="50" charset="-128"/>
              <a:ea typeface="HGP創英角ﾎﾟｯﾌﾟ体" panose="040B0A00000000000000" pitchFamily="50" charset="-128"/>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670" y="2705243"/>
            <a:ext cx="4156430" cy="3813525"/>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37800" y="4994768"/>
            <a:ext cx="1524000" cy="1524000"/>
          </a:xfrm>
          <a:prstGeom prst="rect">
            <a:avLst/>
          </a:prstGeom>
        </p:spPr>
      </p:pic>
      <p:sp>
        <p:nvSpPr>
          <p:cNvPr id="9" name="雲形吹き出し 8"/>
          <p:cNvSpPr/>
          <p:nvPr/>
        </p:nvSpPr>
        <p:spPr>
          <a:xfrm>
            <a:off x="5530850" y="4634956"/>
            <a:ext cx="4140200" cy="1421162"/>
          </a:xfrm>
          <a:prstGeom prst="cloudCallout">
            <a:avLst>
              <a:gd name="adj1" fmla="val 70421"/>
              <a:gd name="adj2" fmla="val 26084"/>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b="1">
              <a:ln w="22225">
                <a:solidFill>
                  <a:schemeClr val="accent2"/>
                </a:solidFill>
                <a:prstDash val="solid"/>
              </a:ln>
              <a:solidFill>
                <a:schemeClr val="accent2">
                  <a:lumMod val="40000"/>
                  <a:lumOff val="60000"/>
                </a:schemeClr>
              </a:solidFill>
            </a:endParaRPr>
          </a:p>
        </p:txBody>
      </p:sp>
      <p:sp>
        <p:nvSpPr>
          <p:cNvPr id="11" name="テキスト ボックス 10"/>
          <p:cNvSpPr txBox="1"/>
          <p:nvPr/>
        </p:nvSpPr>
        <p:spPr>
          <a:xfrm>
            <a:off x="6134100" y="4994768"/>
            <a:ext cx="3340100" cy="400110"/>
          </a:xfrm>
          <a:prstGeom prst="rect">
            <a:avLst/>
          </a:prstGeom>
          <a:noFill/>
        </p:spPr>
        <p:txBody>
          <a:bodyPr wrap="square" rtlCol="0">
            <a:spAutoFit/>
          </a:bodyPr>
          <a:lstStyle/>
          <a:p>
            <a:r>
              <a:rPr kumimoji="1" lang="ja-JP" altLang="en-US" sz="2000" dirty="0" smtClean="0">
                <a:latin typeface="CRバジョカ廉書体" panose="02000600000000000000" pitchFamily="2" charset="-128"/>
                <a:ea typeface="CRバジョカ廉書体" panose="02000600000000000000" pitchFamily="2" charset="-128"/>
              </a:rPr>
              <a:t>みんなでがん</a:t>
            </a:r>
            <a:r>
              <a:rPr kumimoji="1" lang="ja-JP" altLang="en-US" sz="2000" dirty="0" err="1" smtClean="0">
                <a:latin typeface="CRバジョカ廉書体" panose="02000600000000000000" pitchFamily="2" charset="-128"/>
                <a:ea typeface="CRバジョカ廉書体" panose="02000600000000000000" pitchFamily="2" charset="-128"/>
              </a:rPr>
              <a:t>ばろ</a:t>
            </a:r>
            <a:r>
              <a:rPr kumimoji="1" lang="ja-JP" altLang="en-US" sz="2000" dirty="0" smtClean="0">
                <a:latin typeface="CRバジョカ廉書体" panose="02000600000000000000" pitchFamily="2" charset="-128"/>
                <a:ea typeface="CRバジョカ廉書体" panose="02000600000000000000" pitchFamily="2" charset="-128"/>
              </a:rPr>
              <a:t>ー！！</a:t>
            </a:r>
            <a:endParaRPr kumimoji="1" lang="ja-JP" altLang="en-US" sz="2000" dirty="0">
              <a:latin typeface="CRバジョカ廉書体" panose="02000600000000000000" pitchFamily="2" charset="-128"/>
              <a:ea typeface="CRバジョカ廉書体" panose="02000600000000000000" pitchFamily="2" charset="-128"/>
            </a:endParaRPr>
          </a:p>
        </p:txBody>
      </p:sp>
    </p:spTree>
    <p:extLst>
      <p:ext uri="{BB962C8B-B14F-4D97-AF65-F5344CB8AC3E}">
        <p14:creationId xmlns:p14="http://schemas.microsoft.com/office/powerpoint/2010/main" val="17375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1420</TotalTime>
  <Words>857</Words>
  <Application>Microsoft Office PowerPoint</Application>
  <PresentationFormat>ワイド画面</PresentationFormat>
  <Paragraphs>52</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CRバジョカ廉書体</vt:lpstr>
      <vt:lpstr>HGP創英角ﾎﾟｯﾌﾟ体</vt:lpstr>
      <vt:lpstr>ＭＳ Ｐゴシック</vt:lpstr>
      <vt:lpstr>Arial</vt:lpstr>
      <vt:lpstr>Calibri</vt:lpstr>
      <vt:lpstr>Calibri Light</vt:lpstr>
      <vt:lpstr>Office テーマ</vt:lpstr>
      <vt:lpstr>認知症＆接遇</vt:lpstr>
      <vt:lpstr>PowerPoint プレゼンテーション</vt:lpstr>
      <vt:lpstr>PowerPoint プレゼンテーション</vt:lpstr>
      <vt:lpstr>認知症の深まり方によっての違い</vt:lpstr>
      <vt:lpstr>認知症の方との信頼関係</vt:lpstr>
      <vt:lpstr>PowerPoint プレゼンテーション</vt:lpstr>
      <vt:lpstr>ご清聴ありがとうございました！！</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認知症＆接遇</dc:title>
  <dc:creator>ディサービス　ふらっと</dc:creator>
  <cp:lastModifiedBy>ディサービス　ふらっと</cp:lastModifiedBy>
  <cp:revision>23</cp:revision>
  <dcterms:created xsi:type="dcterms:W3CDTF">2021-10-10T10:43:44Z</dcterms:created>
  <dcterms:modified xsi:type="dcterms:W3CDTF">2021-10-19T12:35:06Z</dcterms:modified>
</cp:coreProperties>
</file>