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6" r:id="rId5"/>
    <p:sldId id="263" r:id="rId6"/>
    <p:sldId id="259" r:id="rId7"/>
    <p:sldId id="260" r:id="rId8"/>
    <p:sldId id="264" r:id="rId9"/>
    <p:sldId id="261" r:id="rId10"/>
    <p:sldId id="265" r:id="rId11"/>
    <p:sldId id="262" r:id="rId12"/>
    <p:sldId id="26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399" autoAdjust="0"/>
  </p:normalViewPr>
  <p:slideViewPr>
    <p:cSldViewPr snapToGrid="0">
      <p:cViewPr varScale="1">
        <p:scale>
          <a:sx n="68" d="100"/>
          <a:sy n="68" d="100"/>
        </p:scale>
        <p:origin x="81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C9190-49F6-4BBC-9506-549C40166004}" type="datetimeFigureOut">
              <a:rPr kumimoji="1" lang="ja-JP" altLang="en-US" smtClean="0"/>
              <a:t>2022/3/14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E807E-A840-436E-80F9-EFB12918F52A}" type="slidenum">
              <a:rPr kumimoji="1" lang="ja-JP" altLang="en-US" smtClean="0"/>
              <a:t>‹#›</a:t>
            </a:fld>
            <a:endParaRPr kumimoji="1" lang="ja-JP" altLang="en-US"/>
          </a:p>
        </p:txBody>
      </p:sp>
    </p:spTree>
    <p:extLst>
      <p:ext uri="{BB962C8B-B14F-4D97-AF65-F5344CB8AC3E}">
        <p14:creationId xmlns:p14="http://schemas.microsoft.com/office/powerpoint/2010/main" val="27187537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37E807E-A840-436E-80F9-EFB12918F52A}" type="slidenum">
              <a:rPr kumimoji="1" lang="ja-JP" altLang="en-US" smtClean="0"/>
              <a:t>2</a:t>
            </a:fld>
            <a:endParaRPr kumimoji="1" lang="ja-JP" altLang="en-US"/>
          </a:p>
        </p:txBody>
      </p:sp>
    </p:spTree>
    <p:extLst>
      <p:ext uri="{BB962C8B-B14F-4D97-AF65-F5344CB8AC3E}">
        <p14:creationId xmlns:p14="http://schemas.microsoft.com/office/powerpoint/2010/main" val="208048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129821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244644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333875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77667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382892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99017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410984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359754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132370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77237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3B34B0-9EF3-4D03-97B5-F8480400633F}" type="datetimeFigureOut">
              <a:rPr kumimoji="1" lang="ja-JP" altLang="en-US" smtClean="0"/>
              <a:t>2022/3/14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71238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B34B0-9EF3-4D03-97B5-F8480400633F}" type="datetimeFigureOut">
              <a:rPr kumimoji="1" lang="ja-JP" altLang="en-US" smtClean="0"/>
              <a:t>2022/3/14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7BC12-AED7-4168-A5C8-61CC8EE9E304}" type="slidenum">
              <a:rPr kumimoji="1" lang="ja-JP" altLang="en-US" smtClean="0"/>
              <a:t>‹#›</a:t>
            </a:fld>
            <a:endParaRPr kumimoji="1" lang="ja-JP" altLang="en-US"/>
          </a:p>
        </p:txBody>
      </p:sp>
    </p:spTree>
    <p:extLst>
      <p:ext uri="{BB962C8B-B14F-4D97-AF65-F5344CB8AC3E}">
        <p14:creationId xmlns:p14="http://schemas.microsoft.com/office/powerpoint/2010/main" val="80170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4" y="3948248"/>
            <a:ext cx="2857500" cy="2743200"/>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94" y="179261"/>
            <a:ext cx="11943806" cy="6283234"/>
          </a:xfrm>
          <a:prstGeom prst="rect">
            <a:avLst/>
          </a:prstGeom>
        </p:spPr>
      </p:pic>
      <p:sp>
        <p:nvSpPr>
          <p:cNvPr id="4" name="正方形/長方形 3"/>
          <p:cNvSpPr/>
          <p:nvPr/>
        </p:nvSpPr>
        <p:spPr>
          <a:xfrm>
            <a:off x="1875328" y="510480"/>
            <a:ext cx="9547637" cy="1569660"/>
          </a:xfrm>
          <a:prstGeom prst="rect">
            <a:avLst/>
          </a:prstGeom>
          <a:noFill/>
        </p:spPr>
        <p:txBody>
          <a:bodyPr wrap="square" lIns="91440" tIns="45720" rIns="91440" bIns="45720">
            <a:spAutoFit/>
          </a:bodyPr>
          <a:lstStyle/>
          <a:p>
            <a:pPr algn="ctr"/>
            <a:r>
              <a:rPr lang="ja-JP" alt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高齢者虐待研修</a:t>
            </a:r>
            <a:endParaRPr lang="ja-JP" alt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5" name="正方形/長方形 4"/>
          <p:cNvSpPr/>
          <p:nvPr/>
        </p:nvSpPr>
        <p:spPr>
          <a:xfrm>
            <a:off x="2114012" y="2853761"/>
            <a:ext cx="7411003" cy="1323439"/>
          </a:xfrm>
          <a:prstGeom prst="rect">
            <a:avLst/>
          </a:prstGeom>
          <a:noFill/>
        </p:spPr>
        <p:txBody>
          <a:bodyPr wrap="none" lIns="91440" tIns="45720" rIns="91440" bIns="45720">
            <a:spAutoFit/>
          </a:bodyPr>
          <a:lstStyle/>
          <a:p>
            <a:pPr algn="ctr"/>
            <a:r>
              <a:rPr lang="en-US" altLang="ja-JP" sz="4000" b="1" cap="none" spc="0" dirty="0" smtClean="0">
                <a:ln w="0"/>
                <a:solidFill>
                  <a:schemeClr val="tx1"/>
                </a:solidFill>
                <a:effectLst>
                  <a:outerShdw blurRad="38100" dist="19050" dir="2700000" algn="tl" rotWithShape="0">
                    <a:schemeClr val="dk1">
                      <a:alpha val="40000"/>
                    </a:schemeClr>
                  </a:outerShdw>
                </a:effectLst>
              </a:rPr>
              <a:t>※</a:t>
            </a:r>
            <a:r>
              <a:rPr lang="ja-JP" altLang="en-US" sz="4000" b="1" cap="none" spc="0" dirty="0" smtClean="0">
                <a:ln w="0"/>
                <a:solidFill>
                  <a:schemeClr val="tx1"/>
                </a:solidFill>
                <a:effectLst>
                  <a:outerShdw blurRad="38100" dist="19050" dir="2700000" algn="tl" rotWithShape="0">
                    <a:schemeClr val="dk1">
                      <a:alpha val="40000"/>
                    </a:schemeClr>
                  </a:outerShdw>
                </a:effectLst>
              </a:rPr>
              <a:t>虐待と築きにくいが軽度の虐待</a:t>
            </a:r>
            <a:endParaRPr lang="en-US" altLang="ja-JP" sz="4000" b="1" cap="none" spc="0" dirty="0" smtClean="0">
              <a:ln w="0"/>
              <a:solidFill>
                <a:schemeClr val="tx1"/>
              </a:solidFill>
              <a:effectLst>
                <a:outerShdw blurRad="38100" dist="19050" dir="2700000" algn="tl" rotWithShape="0">
                  <a:schemeClr val="dk1">
                    <a:alpha val="40000"/>
                  </a:schemeClr>
                </a:outerShdw>
              </a:effectLst>
            </a:endParaRPr>
          </a:p>
          <a:p>
            <a:pPr algn="ctr"/>
            <a:endParaRPr lang="ja-JP" alt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277" y="4377635"/>
            <a:ext cx="2859905" cy="2252175"/>
          </a:xfrm>
          <a:prstGeom prst="rect">
            <a:avLst/>
          </a:prstGeom>
        </p:spPr>
      </p:pic>
      <p:sp>
        <p:nvSpPr>
          <p:cNvPr id="7" name="雲形吹き出し 6"/>
          <p:cNvSpPr/>
          <p:nvPr/>
        </p:nvSpPr>
        <p:spPr>
          <a:xfrm>
            <a:off x="9805042" y="2586793"/>
            <a:ext cx="2460171" cy="1332412"/>
          </a:xfrm>
          <a:prstGeom prst="cloudCallout">
            <a:avLst>
              <a:gd name="adj1" fmla="val 2040"/>
              <a:gd name="adj2" fmla="val 85728"/>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0215154" y="2890297"/>
            <a:ext cx="1711235" cy="646331"/>
          </a:xfrm>
          <a:prstGeom prst="rect">
            <a:avLst/>
          </a:prstGeom>
          <a:noFill/>
        </p:spPr>
        <p:txBody>
          <a:bodyPr wrap="square" rtlCol="0">
            <a:spAutoFit/>
          </a:bodyPr>
          <a:lstStyle/>
          <a:p>
            <a:r>
              <a:rPr kumimoji="1" lang="ja-JP" altLang="en-US" dirty="0" smtClean="0"/>
              <a:t>ばあや気</a:t>
            </a:r>
            <a:r>
              <a:rPr kumimoji="1" lang="ja-JP" altLang="en-US" dirty="0" err="1" smtClean="0"/>
              <a:t>お</a:t>
            </a:r>
            <a:r>
              <a:rPr kumimoji="1" lang="ja-JP" altLang="en-US" dirty="0" smtClean="0"/>
              <a:t>つけてな</a:t>
            </a:r>
            <a:endParaRPr kumimoji="1" lang="ja-JP" altLang="en-US" dirty="0"/>
          </a:p>
        </p:txBody>
      </p:sp>
      <p:sp>
        <p:nvSpPr>
          <p:cNvPr id="9" name="雲形吹き出し 8"/>
          <p:cNvSpPr/>
          <p:nvPr/>
        </p:nvSpPr>
        <p:spPr>
          <a:xfrm>
            <a:off x="6413864" y="3631474"/>
            <a:ext cx="2262414" cy="888275"/>
          </a:xfrm>
          <a:prstGeom prst="cloudCallout">
            <a:avLst>
              <a:gd name="adj1" fmla="val 73732"/>
              <a:gd name="adj2" fmla="val 5549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886665" y="3879669"/>
            <a:ext cx="1789612" cy="369332"/>
          </a:xfrm>
          <a:prstGeom prst="rect">
            <a:avLst/>
          </a:prstGeom>
          <a:noFill/>
        </p:spPr>
        <p:txBody>
          <a:bodyPr wrap="square" rtlCol="0">
            <a:spAutoFit/>
          </a:bodyPr>
          <a:lstStyle/>
          <a:p>
            <a:r>
              <a:rPr kumimoji="1" lang="ja-JP" altLang="en-US" dirty="0" smtClean="0"/>
              <a:t>じぃやもな</a:t>
            </a:r>
            <a:endParaRPr kumimoji="1" lang="ja-JP" altLang="en-US" dirty="0"/>
          </a:p>
        </p:txBody>
      </p:sp>
      <p:sp>
        <p:nvSpPr>
          <p:cNvPr id="2" name="正方形/長方形 1"/>
          <p:cNvSpPr/>
          <p:nvPr/>
        </p:nvSpPr>
        <p:spPr>
          <a:xfrm>
            <a:off x="0" y="-28129"/>
            <a:ext cx="2321469" cy="2646878"/>
          </a:xfrm>
          <a:prstGeom prst="rect">
            <a:avLst/>
          </a:prstGeom>
          <a:noFill/>
        </p:spPr>
        <p:txBody>
          <a:bodyPr wrap="none" lIns="91440" tIns="45720" rIns="91440" bIns="45720">
            <a:spAutoFit/>
          </a:bodyPr>
          <a:lstStyle/>
          <a:p>
            <a:pPr algn="ctr"/>
            <a:r>
              <a:rPr lang="ja-JP" altLang="en-US" sz="1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ja-JP" altLang="en-US" sz="1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92884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3588" y="113325"/>
            <a:ext cx="6380090" cy="4401205"/>
          </a:xfrm>
          <a:prstGeom prst="rect">
            <a:avLst/>
          </a:prstGeom>
          <a:noFill/>
          <a:ln>
            <a:solidFill>
              <a:srgbClr val="FF0000"/>
            </a:solidFill>
          </a:ln>
        </p:spPr>
        <p:txBody>
          <a:bodyPr wrap="square" rtlCol="0">
            <a:spAutoFit/>
          </a:bodyPr>
          <a:lstStyle/>
          <a:p>
            <a:r>
              <a:rPr kumimoji="1" lang="en-US" altLang="ja-JP" sz="2800" dirty="0" smtClean="0">
                <a:latin typeface="HGP創英角ﾎﾟｯﾌﾟ体" panose="040B0A00000000000000" pitchFamily="50" charset="-128"/>
                <a:ea typeface="HGP創英角ﾎﾟｯﾌﾟ体" panose="040B0A00000000000000" pitchFamily="50" charset="-128"/>
              </a:rPr>
              <a:t>※</a:t>
            </a:r>
            <a:r>
              <a:rPr kumimoji="1" lang="ja-JP" altLang="en-US" sz="2800" dirty="0" smtClean="0">
                <a:latin typeface="HGP創英角ﾎﾟｯﾌﾟ体" panose="040B0A00000000000000" pitchFamily="50" charset="-128"/>
                <a:ea typeface="HGP創英角ﾎﾟｯﾌﾟ体" panose="040B0A00000000000000" pitchFamily="50" charset="-128"/>
              </a:rPr>
              <a:t>無理やりケアをしたり、行動を制御</a:t>
            </a:r>
            <a:endParaRPr kumimoji="1" lang="en-US" altLang="ja-JP" sz="2800" dirty="0" smtClean="0">
              <a:latin typeface="HGP創英角ﾎﾟｯﾌﾟ体" panose="040B0A00000000000000" pitchFamily="50" charset="-128"/>
              <a:ea typeface="HGP創英角ﾎﾟｯﾌﾟ体" panose="040B0A00000000000000" pitchFamily="50" charset="-128"/>
            </a:endParaRPr>
          </a:p>
          <a:p>
            <a:r>
              <a:rPr lang="ja-JP" altLang="en-US" sz="2800" dirty="0" smtClean="0">
                <a:latin typeface="HGP創英角ﾎﾟｯﾌﾟ体" panose="040B0A00000000000000" pitchFamily="50" charset="-128"/>
                <a:ea typeface="HGP創英角ﾎﾟｯﾌﾟ体" panose="040B0A00000000000000" pitchFamily="50" charset="-128"/>
              </a:rPr>
              <a:t>している、乱暴な対応や扱い、威嚇的行為</a:t>
            </a:r>
            <a:r>
              <a:rPr kumimoji="1" lang="ja-JP" altLang="en-US" sz="2800" dirty="0" smtClean="0">
                <a:latin typeface="HGP創英角ﾎﾟｯﾌﾟ体" panose="040B0A00000000000000" pitchFamily="50" charset="-128"/>
                <a:ea typeface="HGP創英角ﾎﾟｯﾌﾟ体" panose="040B0A00000000000000" pitchFamily="50" charset="-128"/>
              </a:rPr>
              <a:t>がある、軽度の打撲痕や擦過傷、火傷等の</a:t>
            </a:r>
            <a:r>
              <a:rPr lang="ja-JP" altLang="en-US" sz="2800" dirty="0" smtClean="0">
                <a:latin typeface="HGP創英角ﾎﾟｯﾌﾟ体" panose="040B0A00000000000000" pitchFamily="50" charset="-128"/>
                <a:ea typeface="HGP創英角ﾎﾟｯﾌﾟ体" panose="040B0A00000000000000" pitchFamily="50" charset="-128"/>
              </a:rPr>
              <a:t>ケガがある。</a:t>
            </a:r>
            <a:endParaRPr lang="en-US" altLang="ja-JP" sz="2800" dirty="0" smtClean="0">
              <a:latin typeface="HGP創英角ﾎﾟｯﾌﾟ体" panose="040B0A00000000000000" pitchFamily="50" charset="-128"/>
              <a:ea typeface="HGP創英角ﾎﾟｯﾌﾟ体" panose="040B0A00000000000000" pitchFamily="50" charset="-128"/>
            </a:endParaRPr>
          </a:p>
          <a:p>
            <a:endParaRPr kumimoji="1" lang="en-US" altLang="ja-JP" sz="2800" dirty="0">
              <a:latin typeface="HGP創英角ﾎﾟｯﾌﾟ体" panose="040B0A00000000000000" pitchFamily="50" charset="-128"/>
              <a:ea typeface="HGP創英角ﾎﾟｯﾌﾟ体" panose="040B0A00000000000000" pitchFamily="50" charset="-128"/>
            </a:endParaRPr>
          </a:p>
          <a:p>
            <a:r>
              <a:rPr lang="en-US" altLang="ja-JP" sz="2800" dirty="0" smtClean="0">
                <a:latin typeface="HGP創英角ﾎﾟｯﾌﾟ体" panose="040B0A00000000000000" pitchFamily="50" charset="-128"/>
                <a:ea typeface="HGP創英角ﾎﾟｯﾌﾟ体" panose="040B0A00000000000000" pitchFamily="50" charset="-128"/>
              </a:rPr>
              <a:t>※</a:t>
            </a:r>
            <a:r>
              <a:rPr lang="ja-JP" altLang="en-US" sz="2800" dirty="0" smtClean="0">
                <a:latin typeface="HGP創英角ﾎﾟｯﾌﾟ体" panose="040B0A00000000000000" pitchFamily="50" charset="-128"/>
                <a:ea typeface="HGP創英角ﾎﾟｯﾌﾟ体" panose="040B0A00000000000000" pitchFamily="50" charset="-128"/>
              </a:rPr>
              <a:t>本人の状態像を無視したケア、職員の都合に合わせた</a:t>
            </a:r>
            <a:endParaRPr lang="en-US" altLang="ja-JP" sz="2800" dirty="0" smtClean="0">
              <a:latin typeface="HGP創英角ﾎﾟｯﾌﾟ体" panose="040B0A00000000000000" pitchFamily="50" charset="-128"/>
              <a:ea typeface="HGP創英角ﾎﾟｯﾌﾟ体" panose="040B0A00000000000000" pitchFamily="50" charset="-128"/>
            </a:endParaRPr>
          </a:p>
          <a:p>
            <a:r>
              <a:rPr kumimoji="1" lang="ja-JP" altLang="en-US" sz="2800" dirty="0">
                <a:latin typeface="HGP創英角ﾎﾟｯﾌﾟ体" panose="040B0A00000000000000" pitchFamily="50" charset="-128"/>
                <a:ea typeface="HGP創英角ﾎﾟｯﾌﾟ体" panose="040B0A00000000000000" pitchFamily="50" charset="-128"/>
              </a:rPr>
              <a:t>ケア</a:t>
            </a:r>
            <a:r>
              <a:rPr kumimoji="1" lang="ja-JP" altLang="en-US" sz="2800" dirty="0" smtClean="0">
                <a:latin typeface="HGP創英角ﾎﾟｯﾌﾟ体" panose="040B0A00000000000000" pitchFamily="50" charset="-128"/>
                <a:ea typeface="HGP創英角ﾎﾟｯﾌﾟ体" panose="040B0A00000000000000" pitchFamily="50" charset="-128"/>
              </a:rPr>
              <a:t>がなされている、ケアが不十分な状態、ナースコール等</a:t>
            </a:r>
            <a:endParaRPr kumimoji="1" lang="en-US" altLang="ja-JP" sz="2800" dirty="0" smtClean="0">
              <a:latin typeface="HGP創英角ﾎﾟｯﾌﾟ体" panose="040B0A00000000000000" pitchFamily="50" charset="-128"/>
              <a:ea typeface="HGP創英角ﾎﾟｯﾌﾟ体" panose="040B0A00000000000000" pitchFamily="50" charset="-128"/>
            </a:endParaRPr>
          </a:p>
          <a:p>
            <a:r>
              <a:rPr lang="ja-JP" altLang="en-US" sz="2800" dirty="0" smtClean="0">
                <a:latin typeface="HGP創英角ﾎﾟｯﾌﾟ体" panose="040B0A00000000000000" pitchFamily="50" charset="-128"/>
                <a:ea typeface="HGP創英角ﾎﾟｯﾌﾟ体" panose="040B0A00000000000000" pitchFamily="50" charset="-128"/>
              </a:rPr>
              <a:t>の機器が使えない状態。</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608" y="590636"/>
            <a:ext cx="5172222" cy="4149969"/>
          </a:xfrm>
          <a:prstGeom prst="rect">
            <a:avLst/>
          </a:prstGeom>
        </p:spPr>
      </p:pic>
      <p:sp>
        <p:nvSpPr>
          <p:cNvPr id="6" name="正方形/長方形 5"/>
          <p:cNvSpPr/>
          <p:nvPr/>
        </p:nvSpPr>
        <p:spPr>
          <a:xfrm>
            <a:off x="2982350" y="4740605"/>
            <a:ext cx="9092033" cy="1754326"/>
          </a:xfrm>
          <a:prstGeom prst="rect">
            <a:avLst/>
          </a:prstGeom>
          <a:noFill/>
          <a:ln>
            <a:solidFill>
              <a:srgbClr val="FF0000"/>
            </a:solidFill>
          </a:ln>
        </p:spPr>
        <p:txBody>
          <a:bodyPr wrap="square" lIns="91440" tIns="45720" rIns="91440" bIns="45720">
            <a:spAutoFit/>
          </a:bodyPr>
          <a:lstStyle/>
          <a:p>
            <a:pPr algn="ctr"/>
            <a:r>
              <a:rPr lang="en-US" altLang="ja-JP"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a:t>
            </a:r>
            <a:r>
              <a:rPr lang="ja-JP" altLang="en-US"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ほんの一部ですが。</a:t>
            </a:r>
            <a:endParaRPr lang="en-US" altLang="ja-JP"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軽度虐待に当たります。</a:t>
            </a:r>
            <a:endParaRPr lang="en-US" altLang="ja-JP"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4530"/>
            <a:ext cx="3419841" cy="2437777"/>
          </a:xfrm>
          <a:prstGeom prst="rect">
            <a:avLst/>
          </a:prstGeom>
        </p:spPr>
      </p:pic>
    </p:spTree>
    <p:extLst>
      <p:ext uri="{BB962C8B-B14F-4D97-AF65-F5344CB8AC3E}">
        <p14:creationId xmlns:p14="http://schemas.microsoft.com/office/powerpoint/2010/main" val="397741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833" y="344603"/>
            <a:ext cx="7487948" cy="1107996"/>
          </a:xfrm>
          <a:prstGeom prst="rect">
            <a:avLst/>
          </a:prstGeom>
          <a:noFill/>
        </p:spPr>
        <p:txBody>
          <a:bodyPr wrap="none" lIns="91440" tIns="45720" rIns="91440" bIns="45720">
            <a:spAutoFit/>
          </a:bodyPr>
          <a:lstStyle/>
          <a:p>
            <a:pPr algn="ctr"/>
            <a:r>
              <a:rPr lang="en-US" altLang="ja-JP"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ja-JP" altLang="en-US"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高齢者虐待まとめ</a:t>
            </a:r>
            <a:r>
              <a:rPr lang="en-US" altLang="ja-JP"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ja-JP" alt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正方形/長方形 3"/>
          <p:cNvSpPr/>
          <p:nvPr/>
        </p:nvSpPr>
        <p:spPr>
          <a:xfrm>
            <a:off x="1151390" y="2079029"/>
            <a:ext cx="12025348" cy="4154984"/>
          </a:xfrm>
          <a:prstGeom prst="rect">
            <a:avLst/>
          </a:prstGeom>
        </p:spPr>
        <p:txBody>
          <a:bodyPr wrap="square">
            <a:spAutoFit/>
          </a:bodyPr>
          <a:lstStyle/>
          <a:p>
            <a:pPr fontAlgn="ctr"/>
            <a:r>
              <a:rPr lang="ja-JP" altLang="en-US" sz="3600" b="1" dirty="0">
                <a:solidFill>
                  <a:srgbClr val="4D2200"/>
                </a:solidFill>
                <a:latin typeface="HGP創英角ｺﾞｼｯｸUB" panose="020B0900000000000000" pitchFamily="50" charset="-128"/>
                <a:ea typeface="HGP創英角ｺﾞｼｯｸUB" panose="020B0900000000000000" pitchFamily="50" charset="-128"/>
              </a:rPr>
              <a:t>介護をされる人の生きる姿は介護をする人で大きく変わる</a:t>
            </a:r>
          </a:p>
          <a:p>
            <a:pPr fontAlgn="base"/>
            <a:r>
              <a:rPr lang="ja-JP" altLang="en-US" sz="3200" dirty="0">
                <a:solidFill>
                  <a:srgbClr val="2A2A2A"/>
                </a:solidFill>
                <a:latin typeface="Hiragino Kaku Gothic Pro"/>
              </a:rPr>
              <a:t>私たちの培った知識・技術・意識を駆使すれば</a:t>
            </a:r>
            <a:r>
              <a:rPr lang="ja-JP" altLang="en-US" sz="3200" dirty="0" smtClean="0">
                <a:solidFill>
                  <a:srgbClr val="2A2A2A"/>
                </a:solidFill>
                <a:latin typeface="Hiragino Kaku Gothic Pro"/>
              </a:rPr>
              <a:t>、</a:t>
            </a:r>
            <a:endParaRPr lang="en-US" altLang="ja-JP" sz="3200" dirty="0" smtClean="0">
              <a:solidFill>
                <a:srgbClr val="2A2A2A"/>
              </a:solidFill>
              <a:latin typeface="Hiragino Kaku Gothic Pro"/>
            </a:endParaRPr>
          </a:p>
          <a:p>
            <a:pPr fontAlgn="base"/>
            <a:r>
              <a:rPr lang="ja-JP" altLang="en-US" sz="3200" dirty="0" smtClean="0">
                <a:solidFill>
                  <a:srgbClr val="2A2A2A"/>
                </a:solidFill>
                <a:latin typeface="Hiragino Kaku Gothic Pro"/>
              </a:rPr>
              <a:t>利用者</a:t>
            </a:r>
            <a:r>
              <a:rPr lang="ja-JP" altLang="en-US" sz="3200" dirty="0">
                <a:solidFill>
                  <a:srgbClr val="2A2A2A"/>
                </a:solidFill>
                <a:latin typeface="Hiragino Kaku Gothic Pro"/>
              </a:rPr>
              <a:t>の生きる姿をより良くできる一方で</a:t>
            </a:r>
            <a:r>
              <a:rPr lang="ja-JP" altLang="en-US" sz="3200" dirty="0" smtClean="0">
                <a:solidFill>
                  <a:srgbClr val="2A2A2A"/>
                </a:solidFill>
                <a:latin typeface="Hiragino Kaku Gothic Pro"/>
              </a:rPr>
              <a:t>、</a:t>
            </a:r>
            <a:endParaRPr lang="en-US" altLang="ja-JP" sz="3200" dirty="0" smtClean="0">
              <a:solidFill>
                <a:srgbClr val="2A2A2A"/>
              </a:solidFill>
              <a:latin typeface="Hiragino Kaku Gothic Pro"/>
            </a:endParaRPr>
          </a:p>
          <a:p>
            <a:pPr fontAlgn="base"/>
            <a:r>
              <a:rPr lang="ja-JP" altLang="en-US" sz="3200" dirty="0" smtClean="0">
                <a:solidFill>
                  <a:srgbClr val="2A2A2A"/>
                </a:solidFill>
                <a:latin typeface="Hiragino Kaku Gothic Pro"/>
              </a:rPr>
              <a:t>利用者</a:t>
            </a:r>
            <a:r>
              <a:rPr lang="ja-JP" altLang="en-US" sz="3200" dirty="0">
                <a:solidFill>
                  <a:srgbClr val="2A2A2A"/>
                </a:solidFill>
                <a:latin typeface="Hiragino Kaku Gothic Pro"/>
              </a:rPr>
              <a:t>の暮らしの質を低下させることもできてしまう</a:t>
            </a:r>
            <a:r>
              <a:rPr lang="ja-JP" altLang="en-US" sz="3200" dirty="0" smtClean="0">
                <a:solidFill>
                  <a:srgbClr val="2A2A2A"/>
                </a:solidFill>
                <a:latin typeface="Hiragino Kaku Gothic Pro"/>
              </a:rPr>
              <a:t>。</a:t>
            </a:r>
            <a:endParaRPr lang="en-US" altLang="ja-JP" sz="3200" dirty="0" smtClean="0">
              <a:solidFill>
                <a:srgbClr val="2A2A2A"/>
              </a:solidFill>
              <a:latin typeface="Hiragino Kaku Gothic Pro"/>
            </a:endParaRPr>
          </a:p>
          <a:p>
            <a:pPr fontAlgn="base"/>
            <a:r>
              <a:rPr lang="ja-JP" altLang="en-US" sz="3200" dirty="0" smtClean="0">
                <a:solidFill>
                  <a:srgbClr val="2A2A2A"/>
                </a:solidFill>
                <a:latin typeface="Hiragino Kaku Gothic Pro"/>
              </a:rPr>
              <a:t>私たち</a:t>
            </a:r>
            <a:r>
              <a:rPr lang="ja-JP" altLang="en-US" sz="3200" dirty="0">
                <a:solidFill>
                  <a:srgbClr val="2A2A2A"/>
                </a:solidFill>
                <a:latin typeface="Hiragino Kaku Gothic Pro"/>
              </a:rPr>
              <a:t>は</a:t>
            </a:r>
            <a:r>
              <a:rPr lang="ja-JP" altLang="en-US" sz="3200" b="1" dirty="0">
                <a:solidFill>
                  <a:srgbClr val="FF6600"/>
                </a:solidFill>
                <a:latin typeface="inherit"/>
              </a:rPr>
              <a:t>専門職として自分自身の感覚</a:t>
            </a:r>
            <a:r>
              <a:rPr lang="ja-JP" altLang="en-US" sz="3200" b="1" dirty="0" smtClean="0">
                <a:solidFill>
                  <a:srgbClr val="FF6600"/>
                </a:solidFill>
                <a:latin typeface="inherit"/>
              </a:rPr>
              <a:t>が</a:t>
            </a:r>
            <a:endParaRPr lang="en-US" altLang="ja-JP" sz="3200" b="1" dirty="0" smtClean="0">
              <a:solidFill>
                <a:srgbClr val="FF6600"/>
              </a:solidFill>
              <a:latin typeface="inherit"/>
            </a:endParaRPr>
          </a:p>
          <a:p>
            <a:pPr fontAlgn="base"/>
            <a:r>
              <a:rPr lang="ja-JP" altLang="en-US" sz="3200" b="1" dirty="0" smtClean="0">
                <a:solidFill>
                  <a:srgbClr val="FF6600"/>
                </a:solidFill>
                <a:latin typeface="inherit"/>
              </a:rPr>
              <a:t>麻痺</a:t>
            </a:r>
            <a:r>
              <a:rPr lang="ja-JP" altLang="en-US" sz="3200" b="1" dirty="0">
                <a:solidFill>
                  <a:srgbClr val="FF6600"/>
                </a:solidFill>
                <a:latin typeface="inherit"/>
              </a:rPr>
              <a:t>していないか省みていく時間を</a:t>
            </a:r>
            <a:r>
              <a:rPr lang="ja-JP" altLang="en-US" sz="3200" b="1" dirty="0" smtClean="0">
                <a:solidFill>
                  <a:srgbClr val="FF6600"/>
                </a:solidFill>
                <a:latin typeface="inherit"/>
              </a:rPr>
              <a:t>つくる</a:t>
            </a:r>
            <a:endParaRPr lang="en-US" altLang="ja-JP" sz="3200" b="1" dirty="0" smtClean="0">
              <a:solidFill>
                <a:srgbClr val="FF6600"/>
              </a:solidFill>
              <a:latin typeface="inherit"/>
            </a:endParaRPr>
          </a:p>
          <a:p>
            <a:pPr fontAlgn="base"/>
            <a:r>
              <a:rPr lang="ja-JP" altLang="en-US" sz="3200" dirty="0" smtClean="0">
                <a:solidFill>
                  <a:srgbClr val="2A2A2A"/>
                </a:solidFill>
                <a:latin typeface="Hiragino Kaku Gothic Pro"/>
              </a:rPr>
              <a:t>必要</a:t>
            </a:r>
            <a:r>
              <a:rPr lang="ja-JP" altLang="en-US" sz="3200" dirty="0">
                <a:solidFill>
                  <a:srgbClr val="2A2A2A"/>
                </a:solidFill>
                <a:latin typeface="Hiragino Kaku Gothic Pro"/>
              </a:rPr>
              <a:t>があると考えます。</a:t>
            </a:r>
          </a:p>
          <a:p>
            <a:r>
              <a:rPr lang="ja-JP" altLang="en-US" dirty="0"/>
              <a:t/>
            </a:r>
            <a:br>
              <a:rPr lang="ja-JP" altLang="en-US" dirty="0"/>
            </a:br>
            <a:endParaRPr lang="ja-JP" altLang="en-US" dirty="0"/>
          </a:p>
        </p:txBody>
      </p:sp>
      <p:sp>
        <p:nvSpPr>
          <p:cNvPr id="5" name="正方形/長方形 4"/>
          <p:cNvSpPr/>
          <p:nvPr/>
        </p:nvSpPr>
        <p:spPr>
          <a:xfrm>
            <a:off x="290985" y="5708135"/>
            <a:ext cx="11901015" cy="923330"/>
          </a:xfrm>
          <a:prstGeom prst="rect">
            <a:avLst/>
          </a:prstGeom>
          <a:noFill/>
        </p:spPr>
        <p:txBody>
          <a:bodyPr wrap="none" lIns="91440" tIns="45720" rIns="91440" bIns="45720">
            <a:spAutoFit/>
          </a:bodyPr>
          <a:lstStyle/>
          <a:p>
            <a:pPr algn="ctr"/>
            <a:r>
              <a:rPr lang="ja-JP" altLang="en-US" sz="5400" b="1" dirty="0">
                <a:ln w="22225">
                  <a:solidFill>
                    <a:schemeClr val="accent2"/>
                  </a:solidFill>
                  <a:prstDash val="solid"/>
                </a:ln>
                <a:solidFill>
                  <a:schemeClr val="accent2">
                    <a:lumMod val="40000"/>
                    <a:lumOff val="60000"/>
                  </a:schemeClr>
                </a:solidFill>
              </a:rPr>
              <a:t>日々</a:t>
            </a:r>
            <a:r>
              <a:rPr lang="ja-JP" altLang="en-US" sz="5400" b="1" dirty="0" smtClean="0">
                <a:ln w="22225">
                  <a:solidFill>
                    <a:schemeClr val="accent2"/>
                  </a:solidFill>
                  <a:prstDash val="solid"/>
                </a:ln>
                <a:solidFill>
                  <a:schemeClr val="accent2">
                    <a:lumMod val="40000"/>
                    <a:lumOff val="60000"/>
                  </a:schemeClr>
                </a:solidFill>
              </a:rPr>
              <a:t>の業務や関わり方を見直してみよう</a:t>
            </a:r>
            <a:endParaRPr lang="ja-JP" altLang="en-US" sz="5400" b="1" cap="none" spc="0" dirty="0">
              <a:ln w="22225">
                <a:solidFill>
                  <a:schemeClr val="accent2"/>
                </a:solidFill>
                <a:prstDash val="solid"/>
              </a:ln>
              <a:solidFill>
                <a:schemeClr val="accent2">
                  <a:lumMod val="40000"/>
                  <a:lumOff val="60000"/>
                </a:schemeClr>
              </a:solidFill>
              <a:effectLst/>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6696">
            <a:off x="8842966" y="100086"/>
            <a:ext cx="3094195" cy="2038203"/>
          </a:xfrm>
          <a:prstGeom prst="rect">
            <a:avLst/>
          </a:prstGeom>
        </p:spPr>
      </p:pic>
    </p:spTree>
    <p:extLst>
      <p:ext uri="{BB962C8B-B14F-4D97-AF65-F5344CB8AC3E}">
        <p14:creationId xmlns:p14="http://schemas.microsoft.com/office/powerpoint/2010/main" val="359568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47" y="324436"/>
            <a:ext cx="5553075" cy="6743700"/>
          </a:xfrm>
          <a:prstGeom prst="rect">
            <a:avLst/>
          </a:prstGeom>
        </p:spPr>
      </p:pic>
      <p:sp>
        <p:nvSpPr>
          <p:cNvPr id="5" name="正方形/長方形 4"/>
          <p:cNvSpPr/>
          <p:nvPr/>
        </p:nvSpPr>
        <p:spPr>
          <a:xfrm>
            <a:off x="4023493" y="1150596"/>
            <a:ext cx="7633820" cy="1200329"/>
          </a:xfrm>
          <a:prstGeom prst="rect">
            <a:avLst/>
          </a:prstGeom>
          <a:noFill/>
        </p:spPr>
        <p:txBody>
          <a:bodyPr wrap="none" lIns="91440" tIns="45720" rIns="91440" bIns="45720">
            <a:spAutoFit/>
          </a:bodyPr>
          <a:lstStyle/>
          <a:p>
            <a:pPr algn="ctr"/>
            <a:r>
              <a:rPr lang="ja-JP" altLang="en-US" sz="7200" b="1" dirty="0" smtClean="0">
                <a:ln w="9525">
                  <a:solidFill>
                    <a:schemeClr val="bg1"/>
                  </a:solidFill>
                  <a:prstDash val="solid"/>
                </a:ln>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★ご清聴ありがとう</a:t>
            </a:r>
            <a:endParaRPr lang="ja-JP" alt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6613249" y="2350925"/>
            <a:ext cx="5357556" cy="1200329"/>
          </a:xfrm>
          <a:prstGeom prst="rect">
            <a:avLst/>
          </a:prstGeom>
          <a:noFill/>
        </p:spPr>
        <p:txBody>
          <a:bodyPr wrap="none" lIns="91440" tIns="45720" rIns="91440" bIns="45720">
            <a:spAutoFit/>
          </a:bodyPr>
          <a:lstStyle/>
          <a:p>
            <a:pPr algn="ctr"/>
            <a:r>
              <a:rPr lang="ja-JP" altLang="en-US" sz="7200" b="1" dirty="0">
                <a:ln w="9525">
                  <a:solidFill>
                    <a:schemeClr val="bg1"/>
                  </a:solidFill>
                  <a:prstDash val="solid"/>
                </a:ln>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ござま</a:t>
            </a:r>
            <a:r>
              <a:rPr lang="ja-JP" altLang="en-US" sz="7200" b="1" dirty="0" smtClean="0">
                <a:ln w="9525">
                  <a:solidFill>
                    <a:schemeClr val="bg1"/>
                  </a:solidFill>
                  <a:prstDash val="solid"/>
                </a:ln>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した★</a:t>
            </a:r>
            <a:endParaRPr lang="ja-JP" altLang="en-US" sz="7200" b="1" dirty="0">
              <a:ln w="9525">
                <a:solidFill>
                  <a:schemeClr val="bg1"/>
                </a:solidFill>
                <a:prstDash val="solid"/>
              </a:ln>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p:txBody>
      </p:sp>
      <p:sp>
        <p:nvSpPr>
          <p:cNvPr id="8" name="雲形吹き出し 7"/>
          <p:cNvSpPr/>
          <p:nvPr/>
        </p:nvSpPr>
        <p:spPr>
          <a:xfrm>
            <a:off x="7019777" y="5296485"/>
            <a:ext cx="2926081" cy="1209821"/>
          </a:xfrm>
          <a:prstGeom prst="cloudCallout">
            <a:avLst>
              <a:gd name="adj1" fmla="val 73340"/>
              <a:gd name="adj2" fmla="val -206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136744" y="5639786"/>
            <a:ext cx="2472152" cy="523220"/>
          </a:xfrm>
          <a:prstGeom prst="rect">
            <a:avLst/>
          </a:prstGeom>
          <a:noFill/>
        </p:spPr>
        <p:txBody>
          <a:bodyPr wrap="none" lIns="91440" tIns="45720" rIns="91440" bIns="45720">
            <a:spAutoFit/>
          </a:bodyPr>
          <a:lstStyle/>
          <a:p>
            <a:pPr algn="ctr"/>
            <a:r>
              <a:rPr lang="ja-JP" altLang="en-US" sz="2800" b="0" cap="none" spc="0" dirty="0" smtClean="0">
                <a:ln w="0"/>
                <a:solidFill>
                  <a:schemeClr val="tx1"/>
                </a:solidFill>
                <a:effectLst>
                  <a:outerShdw blurRad="38100" dist="19050" dir="2700000" algn="tl" rotWithShape="0">
                    <a:schemeClr val="dk1">
                      <a:alpha val="40000"/>
                    </a:schemeClr>
                  </a:outerShdw>
                </a:effectLst>
              </a:rPr>
              <a:t>わしらを頼むぞ</a:t>
            </a:r>
            <a:endParaRPr lang="ja-JP" alt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952" y="5317588"/>
            <a:ext cx="1642048" cy="1323901"/>
          </a:xfrm>
          <a:prstGeom prst="rect">
            <a:avLst/>
          </a:prstGeom>
        </p:spPr>
      </p:pic>
    </p:spTree>
    <p:extLst>
      <p:ext uri="{BB962C8B-B14F-4D97-AF65-F5344CB8AC3E}">
        <p14:creationId xmlns:p14="http://schemas.microsoft.com/office/powerpoint/2010/main" val="360172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4028388" y="260003"/>
            <a:ext cx="3868521" cy="144871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3344092" y="1691758"/>
            <a:ext cx="5055326" cy="144871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2"/>
          <p:cNvSpPr/>
          <p:nvPr/>
        </p:nvSpPr>
        <p:spPr>
          <a:xfrm>
            <a:off x="1162594" y="4561650"/>
            <a:ext cx="8974183" cy="1791194"/>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円/楕円 11"/>
          <p:cNvSpPr/>
          <p:nvPr/>
        </p:nvSpPr>
        <p:spPr>
          <a:xfrm>
            <a:off x="2167834" y="3040206"/>
            <a:ext cx="7965983" cy="144871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二等辺三角形 3"/>
          <p:cNvSpPr/>
          <p:nvPr/>
        </p:nvSpPr>
        <p:spPr>
          <a:xfrm>
            <a:off x="3109505" y="260002"/>
            <a:ext cx="5524500" cy="657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214656" y="393006"/>
            <a:ext cx="3159839" cy="646331"/>
          </a:xfrm>
          <a:prstGeom prst="rect">
            <a:avLst/>
          </a:prstGeom>
          <a:noFill/>
        </p:spPr>
        <p:txBody>
          <a:bodyPr wrap="none" lIns="91440" tIns="45720" rIns="91440" bIns="45720">
            <a:spAutoFit/>
          </a:bodyPr>
          <a:lstStyle/>
          <a:p>
            <a:pPr algn="ctr"/>
            <a:r>
              <a:rPr lang="ja-JP" altLang="en-US" sz="3200" b="0" cap="none" spc="0" dirty="0" smtClean="0">
                <a:ln w="0"/>
                <a:solidFill>
                  <a:schemeClr val="tx1"/>
                </a:solidFill>
                <a:effectLst>
                  <a:outerShdw blurRad="38100" dist="19050" dir="2700000" algn="tl" rotWithShape="0">
                    <a:schemeClr val="dk1">
                      <a:alpha val="40000"/>
                    </a:schemeClr>
                  </a:outerShdw>
                </a:effectLst>
              </a:rPr>
              <a:t>生命・身体・</a:t>
            </a:r>
            <a:r>
              <a:rPr lang="ja-JP" altLang="en-US" sz="3600" b="0" cap="none" spc="0" dirty="0" smtClean="0">
                <a:ln w="0"/>
                <a:solidFill>
                  <a:schemeClr val="tx1"/>
                </a:solidFill>
                <a:effectLst>
                  <a:outerShdw blurRad="38100" dist="19050" dir="2700000" algn="tl" rotWithShape="0">
                    <a:schemeClr val="dk1">
                      <a:alpha val="40000"/>
                    </a:schemeClr>
                  </a:outerShdw>
                </a:effectLst>
              </a:rPr>
              <a:t>生活</a:t>
            </a:r>
            <a:endParaRPr lang="ja-JP" alt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4471136" y="1012955"/>
            <a:ext cx="2646878" cy="584775"/>
          </a:xfrm>
          <a:prstGeom prst="rect">
            <a:avLst/>
          </a:prstGeom>
          <a:noFill/>
        </p:spPr>
        <p:txBody>
          <a:bodyPr wrap="none" lIns="91440" tIns="45720" rIns="91440" bIns="45720">
            <a:spAutoFit/>
          </a:bodyPr>
          <a:lstStyle/>
          <a:p>
            <a:pPr algn="ctr"/>
            <a:r>
              <a:rPr lang="ja-JP" altLang="en-US" sz="3200" b="0" cap="none" spc="0" dirty="0" smtClean="0">
                <a:ln w="0"/>
                <a:solidFill>
                  <a:schemeClr val="tx1"/>
                </a:solidFill>
                <a:effectLst>
                  <a:outerShdw blurRad="38100" dist="19050" dir="2700000" algn="tl" rotWithShape="0">
                    <a:schemeClr val="dk1">
                      <a:alpha val="40000"/>
                    </a:schemeClr>
                  </a:outerShdw>
                </a:effectLst>
              </a:rPr>
              <a:t>の危機的状況</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7" name="正方形/長方形 6"/>
          <p:cNvSpPr/>
          <p:nvPr/>
        </p:nvSpPr>
        <p:spPr>
          <a:xfrm>
            <a:off x="3702255" y="1841723"/>
            <a:ext cx="4520789" cy="1077218"/>
          </a:xfrm>
          <a:prstGeom prst="rect">
            <a:avLst/>
          </a:prstGeom>
          <a:noFill/>
        </p:spPr>
        <p:txBody>
          <a:bodyPr wrap="none" lIns="91440" tIns="45720" rIns="91440" bIns="45720">
            <a:spAutoFit/>
          </a:bodyPr>
          <a:lstStyle/>
          <a:p>
            <a:pPr algn="ctr"/>
            <a:r>
              <a:rPr lang="ja-JP" altLang="en-US" sz="3200" b="0" cap="none" spc="0" dirty="0" smtClean="0">
                <a:ln w="0"/>
                <a:solidFill>
                  <a:schemeClr val="tx1"/>
                </a:solidFill>
                <a:effectLst>
                  <a:outerShdw blurRad="38100" dist="19050" dir="2700000" algn="tl" rotWithShape="0">
                    <a:schemeClr val="dk1">
                      <a:alpha val="40000"/>
                    </a:schemeClr>
                  </a:outerShdw>
                </a:effectLst>
              </a:rPr>
              <a:t>重大な健康被害、生活の</a:t>
            </a:r>
            <a:endParaRPr lang="en-US" altLang="ja-JP" sz="3200" b="0" cap="none" spc="0" dirty="0" smtClean="0">
              <a:ln w="0"/>
              <a:solidFill>
                <a:schemeClr val="tx1"/>
              </a:solidFill>
              <a:effectLst>
                <a:outerShdw blurRad="38100" dist="19050" dir="2700000" algn="tl" rotWithShape="0">
                  <a:schemeClr val="dk1">
                    <a:alpha val="40000"/>
                  </a:schemeClr>
                </a:outerShdw>
              </a:effectLst>
            </a:endParaRPr>
          </a:p>
          <a:p>
            <a:pPr algn="ctr"/>
            <a:r>
              <a:rPr lang="ja-JP" altLang="en-US" sz="3200" dirty="0">
                <a:ln w="0"/>
                <a:effectLst>
                  <a:outerShdw blurRad="38100" dist="19050" dir="2700000" algn="tl" rotWithShape="0">
                    <a:schemeClr val="dk1">
                      <a:alpha val="40000"/>
                    </a:schemeClr>
                  </a:outerShdw>
                </a:effectLst>
              </a:rPr>
              <a:t>継続</a:t>
            </a:r>
            <a:r>
              <a:rPr lang="ja-JP" altLang="en-US" sz="3200" dirty="0" smtClean="0">
                <a:ln w="0"/>
                <a:effectLst>
                  <a:outerShdw blurRad="38100" dist="19050" dir="2700000" algn="tl" rotWithShape="0">
                    <a:schemeClr val="dk1">
                      <a:alpha val="40000"/>
                    </a:schemeClr>
                  </a:outerShdw>
                </a:effectLst>
              </a:rPr>
              <a:t>に重大な支障あり</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8" name="正方形/長方形 7"/>
          <p:cNvSpPr/>
          <p:nvPr/>
        </p:nvSpPr>
        <p:spPr>
          <a:xfrm>
            <a:off x="2237351" y="3312453"/>
            <a:ext cx="7114448" cy="1077218"/>
          </a:xfrm>
          <a:prstGeom prst="rect">
            <a:avLst/>
          </a:prstGeom>
          <a:noFill/>
        </p:spPr>
        <p:txBody>
          <a:bodyPr wrap="none" lIns="91440" tIns="45720" rIns="91440" bIns="45720">
            <a:spAutoFit/>
          </a:bodyPr>
          <a:lstStyle/>
          <a:p>
            <a:pPr algn="ctr"/>
            <a:r>
              <a:rPr lang="ja-JP" altLang="en-US" sz="3200" dirty="0">
                <a:ln w="0"/>
                <a:effectLst>
                  <a:outerShdw blurRad="38100" dist="19050" dir="2700000" algn="tl" rotWithShape="0">
                    <a:schemeClr val="dk1">
                      <a:alpha val="40000"/>
                    </a:schemeClr>
                  </a:outerShdw>
                </a:effectLst>
              </a:rPr>
              <a:t>虐待</a:t>
            </a:r>
            <a:r>
              <a:rPr lang="ja-JP" altLang="en-US" sz="3200" dirty="0" smtClean="0">
                <a:ln w="0"/>
                <a:effectLst>
                  <a:outerShdw blurRad="38100" dist="19050" dir="2700000" algn="tl" rotWithShape="0">
                    <a:schemeClr val="dk1">
                      <a:alpha val="40000"/>
                    </a:schemeClr>
                  </a:outerShdw>
                </a:effectLst>
              </a:rPr>
              <a:t>が繰り返されている、心身への被害</a:t>
            </a:r>
            <a:endParaRPr lang="en-US" altLang="ja-JP" sz="3200" dirty="0" smtClean="0">
              <a:ln w="0"/>
              <a:effectLst>
                <a:outerShdw blurRad="38100" dist="19050" dir="2700000" algn="tl" rotWithShape="0">
                  <a:schemeClr val="dk1">
                    <a:alpha val="40000"/>
                  </a:schemeClr>
                </a:outerShdw>
              </a:effectLst>
            </a:endParaRPr>
          </a:p>
          <a:p>
            <a:pPr algn="ctr"/>
            <a:r>
              <a:rPr lang="ja-JP" altLang="en-US" sz="3200" b="0" cap="none" spc="0" dirty="0" smtClean="0">
                <a:ln w="0"/>
                <a:solidFill>
                  <a:schemeClr val="tx1"/>
                </a:solidFill>
                <a:effectLst>
                  <a:outerShdw blurRad="38100" dist="19050" dir="2700000" algn="tl" rotWithShape="0">
                    <a:schemeClr val="dk1">
                      <a:alpha val="40000"/>
                    </a:schemeClr>
                  </a:outerShdw>
                </a:effectLst>
              </a:rPr>
              <a:t>・影響や生活に支障が出ている</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9" name="正方形/長方形 8"/>
          <p:cNvSpPr/>
          <p:nvPr/>
        </p:nvSpPr>
        <p:spPr>
          <a:xfrm>
            <a:off x="1909537" y="4783183"/>
            <a:ext cx="7770076" cy="1569660"/>
          </a:xfrm>
          <a:prstGeom prst="rect">
            <a:avLst/>
          </a:prstGeom>
          <a:noFill/>
        </p:spPr>
        <p:txBody>
          <a:bodyPr wrap="none" lIns="91440" tIns="45720" rIns="91440" bIns="45720">
            <a:spAutoFit/>
          </a:bodyPr>
          <a:lstStyle/>
          <a:p>
            <a:pPr algn="ctr"/>
            <a:r>
              <a:rPr lang="ja-JP" altLang="en-US" sz="3200" dirty="0" smtClean="0">
                <a:ln w="0"/>
                <a:solidFill>
                  <a:srgbClr val="FF0000"/>
                </a:solidFill>
                <a:effectLst>
                  <a:outerShdw blurRad="38100" dist="19050" dir="2700000" algn="tl" rotWithShape="0">
                    <a:schemeClr val="dk1">
                      <a:alpha val="40000"/>
                    </a:schemeClr>
                  </a:outerShdw>
                </a:effectLst>
              </a:rPr>
              <a:t>本人意思を無視した行為や介護者の都合に</a:t>
            </a:r>
            <a:endParaRPr lang="en-US" altLang="ja-JP" sz="3200" dirty="0" smtClean="0">
              <a:ln w="0"/>
              <a:solidFill>
                <a:srgbClr val="FF0000"/>
              </a:solidFill>
              <a:effectLst>
                <a:outerShdw blurRad="38100" dist="19050" dir="2700000" algn="tl" rotWithShape="0">
                  <a:schemeClr val="dk1">
                    <a:alpha val="40000"/>
                  </a:schemeClr>
                </a:outerShdw>
              </a:effectLst>
            </a:endParaRPr>
          </a:p>
          <a:p>
            <a:pPr algn="ctr"/>
            <a:r>
              <a:rPr lang="ja-JP" altLang="en-US" sz="3200" dirty="0" smtClean="0">
                <a:ln w="0"/>
                <a:solidFill>
                  <a:srgbClr val="FF0000"/>
                </a:solidFill>
                <a:effectLst>
                  <a:outerShdw blurRad="38100" dist="19050" dir="2700000" algn="tl" rotWithShape="0">
                    <a:schemeClr val="dk1">
                      <a:alpha val="40000"/>
                    </a:schemeClr>
                  </a:outerShdw>
                </a:effectLst>
              </a:rPr>
              <a:t>合わせたケアが行われている、軽度の被害</a:t>
            </a:r>
            <a:endParaRPr lang="en-US" altLang="ja-JP" sz="3200" dirty="0" smtClean="0">
              <a:ln w="0"/>
              <a:solidFill>
                <a:srgbClr val="FF0000"/>
              </a:solidFill>
              <a:effectLst>
                <a:outerShdw blurRad="38100" dist="19050" dir="2700000" algn="tl" rotWithShape="0">
                  <a:schemeClr val="dk1">
                    <a:alpha val="40000"/>
                  </a:schemeClr>
                </a:outerShdw>
              </a:effectLst>
            </a:endParaRPr>
          </a:p>
          <a:p>
            <a:pPr algn="ctr"/>
            <a:r>
              <a:rPr lang="ja-JP" altLang="en-US" sz="3200" b="0" cap="none" spc="0" dirty="0" smtClean="0">
                <a:ln w="0"/>
                <a:solidFill>
                  <a:srgbClr val="FF0000"/>
                </a:solidFill>
                <a:effectLst>
                  <a:outerShdw blurRad="38100" dist="19050" dir="2700000" algn="tl" rotWithShape="0">
                    <a:schemeClr val="dk1">
                      <a:alpha val="40000"/>
                    </a:schemeClr>
                  </a:outerShdw>
                </a:effectLst>
              </a:rPr>
              <a:t>・影響が生じている</a:t>
            </a:r>
            <a:endParaRPr lang="ja-JP" altLang="en-US" sz="3200" b="0" cap="none" spc="0" dirty="0">
              <a:ln w="0"/>
              <a:solidFill>
                <a:srgbClr val="FF0000"/>
              </a:solidFill>
              <a:effectLst>
                <a:outerShdw blurRad="38100" dist="19050" dir="2700000" algn="tl" rotWithShape="0">
                  <a:schemeClr val="dk1">
                    <a:alpha val="40000"/>
                  </a:schemeClr>
                </a:outerShdw>
              </a:effectLst>
            </a:endParaRPr>
          </a:p>
        </p:txBody>
      </p:sp>
      <p:sp>
        <p:nvSpPr>
          <p:cNvPr id="14" name="正方形/長方形 13"/>
          <p:cNvSpPr/>
          <p:nvPr/>
        </p:nvSpPr>
        <p:spPr>
          <a:xfrm>
            <a:off x="0" y="-63163"/>
            <a:ext cx="2954655" cy="646331"/>
          </a:xfrm>
          <a:prstGeom prst="rect">
            <a:avLst/>
          </a:prstGeom>
          <a:noFill/>
        </p:spPr>
        <p:txBody>
          <a:bodyPr wrap="none" lIns="91440" tIns="45720" rIns="91440" bIns="45720">
            <a:spAutoFit/>
          </a:bodyPr>
          <a:lstStyle/>
          <a:p>
            <a:pPr algn="ctr"/>
            <a:r>
              <a:rPr lang="ja-JP" altLang="en-US" sz="3600" dirty="0" smtClean="0">
                <a:ln w="0"/>
                <a:effectLst>
                  <a:outerShdw blurRad="38100" dist="19050" dir="2700000" algn="tl" rotWithShape="0">
                    <a:schemeClr val="dk1">
                      <a:alpha val="40000"/>
                    </a:schemeClr>
                  </a:outerShdw>
                </a:effectLst>
              </a:rPr>
              <a:t>深刻度の段階</a:t>
            </a:r>
            <a:endParaRPr lang="ja-JP" altLang="en-US" sz="3600" b="0" cap="none" spc="0" dirty="0">
              <a:ln w="0"/>
              <a:solidFill>
                <a:schemeClr val="tx1"/>
              </a:solidFill>
              <a:effectLst>
                <a:outerShdw blurRad="38100" dist="19050" dir="2700000" algn="tl" rotWithShape="0">
                  <a:schemeClr val="dk1">
                    <a:alpha val="40000"/>
                  </a:schemeClr>
                </a:outerShdw>
              </a:effectLst>
            </a:endParaRPr>
          </a:p>
        </p:txBody>
      </p:sp>
      <p:sp>
        <p:nvSpPr>
          <p:cNvPr id="15" name="正方形/長方形 14"/>
          <p:cNvSpPr/>
          <p:nvPr/>
        </p:nvSpPr>
        <p:spPr>
          <a:xfrm>
            <a:off x="-16507" y="625127"/>
            <a:ext cx="2347117" cy="646331"/>
          </a:xfrm>
          <a:prstGeom prst="rect">
            <a:avLst/>
          </a:prstGeom>
          <a:noFill/>
        </p:spPr>
        <p:txBody>
          <a:bodyPr wrap="none" lIns="91440" tIns="45720" rIns="91440" bIns="45720">
            <a:spAutoFit/>
          </a:bodyPr>
          <a:lstStyle/>
          <a:p>
            <a:pPr algn="ctr"/>
            <a:r>
              <a:rPr lang="ja-JP" altLang="en-US" sz="3600" dirty="0" smtClean="0">
                <a:ln w="0"/>
                <a:effectLst>
                  <a:outerShdw blurRad="38100" dist="19050" dir="2700000" algn="tl" rotWithShape="0">
                    <a:schemeClr val="dk1">
                      <a:alpha val="40000"/>
                    </a:schemeClr>
                  </a:outerShdw>
                </a:effectLst>
              </a:rPr>
              <a:t>４（最重度）</a:t>
            </a:r>
            <a:endParaRPr lang="ja-JP" altLang="en-US" sz="3600" b="0" cap="none" spc="0" dirty="0">
              <a:ln w="0"/>
              <a:solidFill>
                <a:schemeClr val="tx1"/>
              </a:solidFill>
              <a:effectLst>
                <a:outerShdw blurRad="38100" dist="19050" dir="2700000" algn="tl" rotWithShape="0">
                  <a:schemeClr val="dk1">
                    <a:alpha val="40000"/>
                  </a:schemeClr>
                </a:outerShdw>
              </a:effectLst>
            </a:endParaRPr>
          </a:p>
        </p:txBody>
      </p:sp>
      <p:sp>
        <p:nvSpPr>
          <p:cNvPr id="16" name="正方形/長方形 15"/>
          <p:cNvSpPr/>
          <p:nvPr/>
        </p:nvSpPr>
        <p:spPr>
          <a:xfrm>
            <a:off x="0" y="1975695"/>
            <a:ext cx="1983235" cy="707886"/>
          </a:xfrm>
          <a:prstGeom prst="rect">
            <a:avLst/>
          </a:prstGeom>
          <a:noFill/>
        </p:spPr>
        <p:txBody>
          <a:bodyPr wrap="none" lIns="91440" tIns="45720" rIns="91440" bIns="45720">
            <a:spAutoFit/>
          </a:bodyPr>
          <a:lstStyle/>
          <a:p>
            <a:pPr algn="ctr"/>
            <a:r>
              <a:rPr lang="en-US" altLang="ja-JP" sz="4000" dirty="0">
                <a:ln w="0"/>
                <a:effectLst>
                  <a:outerShdw blurRad="38100" dist="19050" dir="2700000" algn="tl" rotWithShape="0">
                    <a:schemeClr val="dk1">
                      <a:alpha val="40000"/>
                    </a:schemeClr>
                  </a:outerShdw>
                </a:effectLst>
              </a:rPr>
              <a:t>3</a:t>
            </a:r>
            <a:r>
              <a:rPr lang="ja-JP" altLang="en-US" sz="4000" dirty="0" smtClean="0">
                <a:ln w="0"/>
                <a:effectLst>
                  <a:outerShdw blurRad="38100" dist="19050" dir="2700000" algn="tl" rotWithShape="0">
                    <a:schemeClr val="dk1">
                      <a:alpha val="40000"/>
                    </a:schemeClr>
                  </a:outerShdw>
                </a:effectLst>
              </a:rPr>
              <a:t>（重度）</a:t>
            </a:r>
            <a:endParaRPr lang="ja-JP" altLang="en-US" sz="4000" b="0" cap="none" spc="0" dirty="0">
              <a:ln w="0"/>
              <a:solidFill>
                <a:schemeClr val="tx1"/>
              </a:solidFill>
              <a:effectLst>
                <a:outerShdw blurRad="38100" dist="19050" dir="2700000" algn="tl" rotWithShape="0">
                  <a:schemeClr val="dk1">
                    <a:alpha val="40000"/>
                  </a:schemeClr>
                </a:outerShdw>
              </a:effectLst>
            </a:endParaRPr>
          </a:p>
        </p:txBody>
      </p:sp>
      <p:sp>
        <p:nvSpPr>
          <p:cNvPr id="17" name="正方形/長方形 16"/>
          <p:cNvSpPr/>
          <p:nvPr/>
        </p:nvSpPr>
        <p:spPr>
          <a:xfrm>
            <a:off x="-17430" y="3491117"/>
            <a:ext cx="1624163" cy="584775"/>
          </a:xfrm>
          <a:prstGeom prst="rect">
            <a:avLst/>
          </a:prstGeom>
          <a:noFill/>
        </p:spPr>
        <p:txBody>
          <a:bodyPr wrap="none" lIns="91440" tIns="45720" rIns="91440" bIns="45720">
            <a:spAutoFit/>
          </a:bodyPr>
          <a:lstStyle/>
          <a:p>
            <a:pPr algn="ctr"/>
            <a:r>
              <a:rPr lang="en-US" altLang="ja-JP" sz="3200" dirty="0" smtClean="0">
                <a:ln w="0"/>
                <a:effectLst>
                  <a:outerShdw blurRad="38100" dist="19050" dir="2700000" algn="tl" rotWithShape="0">
                    <a:schemeClr val="dk1">
                      <a:alpha val="40000"/>
                    </a:schemeClr>
                  </a:outerShdw>
                </a:effectLst>
              </a:rPr>
              <a:t>2</a:t>
            </a:r>
            <a:r>
              <a:rPr lang="ja-JP" altLang="en-US" sz="3200" dirty="0" smtClean="0">
                <a:ln w="0"/>
                <a:effectLst>
                  <a:outerShdw blurRad="38100" dist="19050" dir="2700000" algn="tl" rotWithShape="0">
                    <a:schemeClr val="dk1">
                      <a:alpha val="40000"/>
                    </a:schemeClr>
                  </a:outerShdw>
                </a:effectLst>
              </a:rPr>
              <a:t>（中度）</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18" name="正方形/長方形 17"/>
          <p:cNvSpPr/>
          <p:nvPr/>
        </p:nvSpPr>
        <p:spPr>
          <a:xfrm>
            <a:off x="-144060" y="5164859"/>
            <a:ext cx="1624163" cy="584775"/>
          </a:xfrm>
          <a:prstGeom prst="rect">
            <a:avLst/>
          </a:prstGeom>
          <a:noFill/>
        </p:spPr>
        <p:txBody>
          <a:bodyPr wrap="square" lIns="91440" tIns="45720" rIns="91440" bIns="45720">
            <a:spAutoFit/>
          </a:bodyPr>
          <a:lstStyle/>
          <a:p>
            <a:pPr algn="ctr"/>
            <a:r>
              <a:rPr lang="en-US" altLang="ja-JP" sz="3200" dirty="0" smtClean="0">
                <a:ln w="0"/>
                <a:effectLst>
                  <a:outerShdw blurRad="38100" dist="19050" dir="2700000" algn="tl" rotWithShape="0">
                    <a:schemeClr val="dk1">
                      <a:alpha val="40000"/>
                    </a:schemeClr>
                  </a:outerShdw>
                </a:effectLst>
              </a:rPr>
              <a:t>1</a:t>
            </a:r>
            <a:r>
              <a:rPr lang="ja-JP" altLang="en-US" sz="3200" dirty="0" smtClean="0">
                <a:ln w="0"/>
                <a:effectLst>
                  <a:outerShdw blurRad="38100" dist="19050" dir="2700000" algn="tl" rotWithShape="0">
                    <a:schemeClr val="dk1">
                      <a:alpha val="40000"/>
                    </a:schemeClr>
                  </a:outerShdw>
                </a:effectLst>
              </a:rPr>
              <a:t>（軽度）</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78" y="4077221"/>
            <a:ext cx="1587776" cy="1115848"/>
          </a:xfrm>
          <a:prstGeom prst="rect">
            <a:avLst/>
          </a:prstGeom>
        </p:spPr>
      </p:pic>
    </p:spTree>
    <p:extLst>
      <p:ext uri="{BB962C8B-B14F-4D97-AF65-F5344CB8AC3E}">
        <p14:creationId xmlns:p14="http://schemas.microsoft.com/office/powerpoint/2010/main" val="391421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小波 1"/>
          <p:cNvSpPr/>
          <p:nvPr/>
        </p:nvSpPr>
        <p:spPr>
          <a:xfrm>
            <a:off x="126609" y="295422"/>
            <a:ext cx="11774660" cy="3547184"/>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415642" y="976407"/>
            <a:ext cx="11612880" cy="2185214"/>
          </a:xfrm>
          <a:prstGeom prst="rect">
            <a:avLst/>
          </a:prstGeom>
          <a:noFill/>
        </p:spPr>
        <p:txBody>
          <a:bodyPr wrap="square" rtlCol="0">
            <a:spAutoFit/>
          </a:bodyPr>
          <a:lstStyle/>
          <a:p>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　　　　　　　　　　　　　　</a:t>
            </a:r>
            <a:r>
              <a:rPr lang="ja-JP" altLang="en-US" sz="4000" dirty="0" smtClean="0">
                <a:solidFill>
                  <a:srgbClr val="FF0000"/>
                </a:solidFill>
                <a:latin typeface="HGP創英角ﾎﾟｯﾌﾟ体" panose="040B0A00000000000000" pitchFamily="50" charset="-128"/>
                <a:ea typeface="HGP創英角ﾎﾟｯﾌﾟ体" panose="040B0A00000000000000" pitchFamily="50" charset="-128"/>
              </a:rPr>
              <a:t>★１</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（軽度</a:t>
            </a:r>
            <a:r>
              <a:rPr lang="ja-JP" altLang="en-US" sz="4000" dirty="0" smtClean="0">
                <a:solidFill>
                  <a:srgbClr val="FF0000"/>
                </a:solidFill>
                <a:latin typeface="HGP創英角ﾎﾟｯﾌﾟ体" panose="040B0A00000000000000" pitchFamily="50" charset="-128"/>
                <a:ea typeface="HGP創英角ﾎﾟｯﾌﾟ体" panose="040B0A00000000000000" pitchFamily="50" charset="-128"/>
              </a:rPr>
              <a:t>）★</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本人意思を無視した行為や介護者の都合に合わせたケアが行われてる。制度やサービス等導入・見直し等検討が必要な状態。</a:t>
            </a:r>
            <a:endParaRPr lang="en-US" altLang="ja-JP" sz="3200" dirty="0">
              <a:solidFill>
                <a:srgbClr val="FF0000"/>
              </a:solidFill>
              <a:latin typeface="HGP創英角ﾎﾟｯﾌﾟ体" panose="040B0A00000000000000" pitchFamily="50" charset="-128"/>
              <a:ea typeface="HGP創英角ﾎﾟｯﾌﾟ体" panose="040B0A00000000000000" pitchFamily="50" charset="-128"/>
            </a:endParaRPr>
          </a:p>
          <a:p>
            <a:endParaRPr lang="en-US" altLang="ja-JP" sz="3200" dirty="0" smtClean="0">
              <a:latin typeface="HGP創英角ﾎﾟｯﾌﾟ体" panose="040B0A00000000000000" pitchFamily="50" charset="-128"/>
              <a:ea typeface="HGP創英角ﾎﾟｯﾌﾟ体" panose="040B0A00000000000000" pitchFamily="50" charset="-128"/>
            </a:endParaRPr>
          </a:p>
        </p:txBody>
      </p:sp>
      <p:sp>
        <p:nvSpPr>
          <p:cNvPr id="9" name="上矢印 8"/>
          <p:cNvSpPr/>
          <p:nvPr/>
        </p:nvSpPr>
        <p:spPr>
          <a:xfrm>
            <a:off x="415642" y="4015321"/>
            <a:ext cx="1724297" cy="178961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254961" y="4250569"/>
            <a:ext cx="9820317" cy="1754326"/>
          </a:xfrm>
          <a:prstGeom prst="rect">
            <a:avLst/>
          </a:prstGeom>
          <a:noFill/>
        </p:spPr>
        <p:txBody>
          <a:bodyPr wrap="none" lIns="91440" tIns="45720" rIns="91440" bIns="45720">
            <a:spAutoFit/>
          </a:bodyPr>
          <a:lstStyle/>
          <a:p>
            <a:pPr algn="ctr"/>
            <a:r>
              <a:rPr lang="en-US" altLang="ja-JP"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1</a:t>
            </a:r>
            <a:r>
              <a:rPr lang="ja-JP" altLang="en-US"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（軽度）ここに焦点を当てていき</a:t>
            </a:r>
            <a:endParaRPr lang="en-US" altLang="ja-JP"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54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たいと思います。</a:t>
            </a:r>
            <a:endParaRPr lang="ja-JP" altLang="en-US" sz="5400" b="0" cap="none" spc="0" dirty="0">
              <a:ln w="0"/>
              <a:solidFill>
                <a:schemeClr val="tx1"/>
              </a:solidFill>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514606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横巻き 4"/>
          <p:cNvSpPr/>
          <p:nvPr/>
        </p:nvSpPr>
        <p:spPr>
          <a:xfrm>
            <a:off x="154746" y="159619"/>
            <a:ext cx="4107766" cy="2419643"/>
          </a:xfrm>
          <a:prstGeom prst="horizont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14270" y="646165"/>
            <a:ext cx="2451313" cy="1446550"/>
          </a:xfrm>
          <a:prstGeom prst="rect">
            <a:avLst/>
          </a:prstGeom>
          <a:noFill/>
        </p:spPr>
        <p:txBody>
          <a:bodyPr wrap="none" lIns="91440" tIns="45720" rIns="91440" bIns="45720">
            <a:spAutoFit/>
          </a:bodyPr>
          <a:lstStyle/>
          <a:p>
            <a:pPr algn="ctr"/>
            <a:r>
              <a:rPr lang="ja-JP" altLang="en-US" sz="8800" b="1" cap="none" spc="0" dirty="0" smtClean="0">
                <a:ln w="22225">
                  <a:solidFill>
                    <a:schemeClr val="accent2"/>
                  </a:solidFill>
                  <a:prstDash val="solid"/>
                </a:ln>
                <a:solidFill>
                  <a:schemeClr val="bg1"/>
                </a:solidFill>
                <a:effectLst/>
                <a:latin typeface="HGP創英角ﾎﾟｯﾌﾟ体" panose="040B0A00000000000000" pitchFamily="50" charset="-128"/>
                <a:ea typeface="HGP創英角ﾎﾟｯﾌﾟ体" panose="040B0A00000000000000" pitchFamily="50" charset="-128"/>
              </a:rPr>
              <a:t>例題</a:t>
            </a:r>
            <a:endParaRPr lang="ja-JP" altLang="en-US" sz="8800" b="1" cap="none" spc="0" dirty="0">
              <a:ln w="22225">
                <a:solidFill>
                  <a:schemeClr val="accent2"/>
                </a:solidFill>
                <a:prstDash val="solid"/>
              </a:ln>
              <a:solidFill>
                <a:schemeClr val="bg1"/>
              </a:solidFill>
              <a:effectLst/>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95924" y="2826658"/>
            <a:ext cx="12094979" cy="1938992"/>
          </a:xfrm>
          <a:prstGeom prst="rect">
            <a:avLst/>
          </a:prstGeom>
          <a:noFill/>
        </p:spPr>
        <p:txBody>
          <a:bodyPr wrap="none" lIns="91440" tIns="45720" rIns="91440" bIns="45720">
            <a:spAutoFit/>
          </a:bodyPr>
          <a:lstStyle/>
          <a:p>
            <a:pPr algn="ctr"/>
            <a:r>
              <a:rPr lang="en-US" altLang="ja-JP" sz="6000" b="0"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6000" b="0"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ページ・</a:t>
            </a:r>
            <a:r>
              <a:rPr lang="en-US" altLang="ja-JP" sz="6000" b="0"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2</a:t>
            </a:r>
            <a:r>
              <a:rPr lang="ja-JP" altLang="en-US" sz="6000" b="0"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ページ</a:t>
            </a:r>
            <a:r>
              <a:rPr lang="ja-JP" altLang="en-US" sz="600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目</a:t>
            </a:r>
            <a:r>
              <a:rPr lang="ja-JP" altLang="en-US" sz="6000" b="0"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を見て</a:t>
            </a:r>
            <a:r>
              <a:rPr lang="ja-JP" altLang="en-US" sz="6000" b="0" u="sng"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次のケア</a:t>
            </a:r>
            <a:r>
              <a:rPr lang="ja-JP" altLang="en-US" sz="6000" b="0"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を</a:t>
            </a:r>
            <a:endParaRPr lang="en-US" altLang="ja-JP" sz="6000" b="0"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ctr"/>
            <a:r>
              <a:rPr lang="ja-JP" altLang="en-US" sz="600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考</a:t>
            </a:r>
            <a:r>
              <a:rPr lang="ja-JP" altLang="en-US" sz="60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えてみて下さい！</a:t>
            </a:r>
            <a:endParaRPr lang="ja-JP" altLang="en-US" sz="6000" b="0" cap="none" spc="0" dirty="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7" name="右矢印 6"/>
          <p:cNvSpPr/>
          <p:nvPr/>
        </p:nvSpPr>
        <p:spPr>
          <a:xfrm>
            <a:off x="8651631" y="4610906"/>
            <a:ext cx="3207434" cy="2012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200" y="4765285"/>
            <a:ext cx="3965441" cy="2092715"/>
          </a:xfrm>
          <a:prstGeom prst="rect">
            <a:avLst/>
          </a:prstGeom>
        </p:spPr>
      </p:pic>
    </p:spTree>
    <p:extLst>
      <p:ext uri="{BB962C8B-B14F-4D97-AF65-F5344CB8AC3E}">
        <p14:creationId xmlns:p14="http://schemas.microsoft.com/office/powerpoint/2010/main" val="318838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 y="182879"/>
            <a:ext cx="4346917" cy="6443003"/>
          </a:xfrm>
          <a:prstGeom prst="rect">
            <a:avLst/>
          </a:prstGeom>
        </p:spPr>
      </p:pic>
      <p:sp>
        <p:nvSpPr>
          <p:cNvPr id="5" name="正方形/長方形 4"/>
          <p:cNvSpPr/>
          <p:nvPr/>
        </p:nvSpPr>
        <p:spPr>
          <a:xfrm>
            <a:off x="4740812" y="1397856"/>
            <a:ext cx="6998677" cy="5355312"/>
          </a:xfrm>
          <a:prstGeom prst="rect">
            <a:avLst/>
          </a:prstGeom>
          <a:noFill/>
        </p:spPr>
        <p:txBody>
          <a:bodyPr wrap="square" lIns="91440" tIns="45720" rIns="91440" bIns="45720">
            <a:spAutoFit/>
          </a:bodyPr>
          <a:lstStyle/>
          <a:p>
            <a:pPr algn="ctr"/>
            <a:r>
              <a:rPr lang="ja-JP" altLang="en-US" sz="7200" dirty="0" smtClean="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時計を見間違え居室より出てこられるので時計をなくしてしまう。</a:t>
            </a:r>
            <a:endParaRPr lang="en-US" altLang="ja-JP" sz="7200" dirty="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a:p>
            <a:pPr algn="ctr"/>
            <a:endParaRPr lang="en-US" altLang="ja-JP" sz="5400" dirty="0" smtClean="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8853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65" y="408978"/>
            <a:ext cx="5186263" cy="6188770"/>
          </a:xfrm>
          <a:prstGeom prst="rect">
            <a:avLst/>
          </a:prstGeom>
        </p:spPr>
      </p:pic>
      <p:sp>
        <p:nvSpPr>
          <p:cNvPr id="10" name="正方形/長方形 9"/>
          <p:cNvSpPr/>
          <p:nvPr/>
        </p:nvSpPr>
        <p:spPr>
          <a:xfrm>
            <a:off x="5430128" y="1224904"/>
            <a:ext cx="6534129" cy="5016758"/>
          </a:xfrm>
          <a:prstGeom prst="rect">
            <a:avLst/>
          </a:prstGeom>
          <a:noFill/>
        </p:spPr>
        <p:txBody>
          <a:bodyPr wrap="square" lIns="91440" tIns="45720" rIns="91440" bIns="45720">
            <a:spAutoFit/>
          </a:bodyPr>
          <a:lstStyle/>
          <a:p>
            <a:pPr algn="ctr"/>
            <a:r>
              <a:rPr lang="ja-JP" altLang="en-US" sz="8000" dirty="0" smtClean="0">
                <a:ln w="0"/>
                <a:effectLst>
                  <a:outerShdw blurRad="38100" dist="19050" dir="2700000" algn="tl" rotWithShape="0">
                    <a:schemeClr val="dk1">
                      <a:alpha val="40000"/>
                    </a:schemeClr>
                  </a:outerShdw>
                </a:effectLst>
              </a:rPr>
              <a:t>やりがちですが・・。</a:t>
            </a:r>
            <a:endParaRPr lang="en-US" altLang="ja-JP" sz="8000" dirty="0" smtClean="0">
              <a:ln w="0"/>
              <a:effectLst>
                <a:outerShdw blurRad="38100" dist="19050" dir="2700000" algn="tl" rotWithShape="0">
                  <a:schemeClr val="dk1">
                    <a:alpha val="40000"/>
                  </a:schemeClr>
                </a:outerShdw>
              </a:effectLst>
            </a:endParaRPr>
          </a:p>
          <a:p>
            <a:pPr algn="ctr"/>
            <a:r>
              <a:rPr lang="ja-JP" altLang="en-US" sz="8000" b="0" cap="none" spc="0" dirty="0">
                <a:ln w="0"/>
                <a:solidFill>
                  <a:schemeClr val="tx1"/>
                </a:solidFill>
                <a:effectLst>
                  <a:outerShdw blurRad="38100" dist="19050" dir="2700000" algn="tl" rotWithShape="0">
                    <a:schemeClr val="dk1">
                      <a:alpha val="40000"/>
                    </a:schemeClr>
                  </a:outerShdw>
                </a:effectLst>
              </a:rPr>
              <a:t>何度</a:t>
            </a:r>
            <a:r>
              <a:rPr lang="ja-JP" altLang="en-US" sz="8000" b="0" cap="none" spc="0" dirty="0" smtClean="0">
                <a:ln w="0"/>
                <a:solidFill>
                  <a:schemeClr val="tx1"/>
                </a:solidFill>
                <a:effectLst>
                  <a:outerShdw blurRad="38100" dist="19050" dir="2700000" algn="tl" rotWithShape="0">
                    <a:schemeClr val="dk1">
                      <a:alpha val="40000"/>
                    </a:schemeClr>
                  </a:outerShdw>
                </a:effectLst>
              </a:rPr>
              <a:t>も、確認してしまう</a:t>
            </a:r>
            <a:r>
              <a:rPr lang="ja-JP" altLang="en-US" sz="8000" dirty="0" smtClean="0">
                <a:ln w="0"/>
                <a:effectLst>
                  <a:outerShdw blurRad="38100" dist="19050" dir="2700000" algn="tl" rotWithShape="0">
                    <a:schemeClr val="dk1">
                      <a:alpha val="40000"/>
                    </a:schemeClr>
                  </a:outerShdw>
                </a:effectLst>
              </a:rPr>
              <a:t>行為。</a:t>
            </a:r>
            <a:endParaRPr lang="ja-JP" altLang="en-US" sz="8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0492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56" y="281354"/>
            <a:ext cx="6080625" cy="6316394"/>
          </a:xfrm>
          <a:prstGeom prst="rect">
            <a:avLst/>
          </a:prstGeom>
        </p:spPr>
      </p:pic>
      <p:sp>
        <p:nvSpPr>
          <p:cNvPr id="8" name="正方形/長方形 7"/>
          <p:cNvSpPr/>
          <p:nvPr/>
        </p:nvSpPr>
        <p:spPr>
          <a:xfrm>
            <a:off x="6581981" y="623395"/>
            <a:ext cx="4952139" cy="5632311"/>
          </a:xfrm>
          <a:prstGeom prst="rect">
            <a:avLst/>
          </a:prstGeom>
        </p:spPr>
        <p:txBody>
          <a:bodyPr wrap="square">
            <a:spAutoFit/>
          </a:bodyPr>
          <a:lstStyle/>
          <a:p>
            <a:r>
              <a:rPr lang="ja-JP" altLang="en-US" sz="6000" b="0" i="0" dirty="0" smtClean="0">
                <a:solidFill>
                  <a:srgbClr val="000000"/>
                </a:solidFill>
                <a:effectLst/>
                <a:latin typeface="HGP創英角ｺﾞｼｯｸUB" panose="020B0900000000000000" pitchFamily="50" charset="-128"/>
                <a:ea typeface="HGP創英角ｺﾞｼｯｸUB" panose="020B0900000000000000" pitchFamily="50" charset="-128"/>
              </a:rPr>
              <a:t>排泄や入浴などは利用者のプライベートな行為であり、羞恥心を伴うものです</a:t>
            </a:r>
            <a:r>
              <a:rPr lang="ja-JP" altLang="en-US" sz="6000" b="0" i="0" dirty="0" smtClean="0">
                <a:solidFill>
                  <a:srgbClr val="000000"/>
                </a:solidFill>
                <a:effectLst/>
                <a:latin typeface="HG創英角ｺﾞｼｯｸUB" panose="020B0909000000000000" pitchFamily="49" charset="-128"/>
                <a:ea typeface="HG創英角ｺﾞｼｯｸUB" panose="020B0909000000000000" pitchFamily="49" charset="-128"/>
              </a:rPr>
              <a:t>。</a:t>
            </a:r>
            <a:endParaRPr lang="ja-JP" altLang="en-US" sz="60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496362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525095" y="628614"/>
            <a:ext cx="4826861" cy="5909310"/>
          </a:xfrm>
          <a:prstGeom prst="rect">
            <a:avLst/>
          </a:prstGeom>
        </p:spPr>
        <p:txBody>
          <a:bodyPr wrap="square">
            <a:spAutoFit/>
          </a:bodyPr>
          <a:lstStyle/>
          <a:p>
            <a:r>
              <a:rPr lang="en-US" altLang="ja-JP" sz="5400" b="1" i="0" dirty="0" smtClean="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5400" b="1" i="0" dirty="0" smtClean="0">
                <a:solidFill>
                  <a:srgbClr val="000000"/>
                </a:solidFill>
                <a:effectLst/>
                <a:latin typeface="HGP創英角ｺﾞｼｯｸUB" panose="020B0900000000000000" pitchFamily="50" charset="-128"/>
                <a:ea typeface="HGP創英角ｺﾞｼｯｸUB" panose="020B0900000000000000" pitchFamily="50" charset="-128"/>
              </a:rPr>
              <a:t>排泄は羞恥心を伴う行為です。周囲に聞こえる声でほかの職員に伝えることは自尊心を傷つけます</a:t>
            </a:r>
            <a:r>
              <a:rPr lang="ja-JP" altLang="en-US" sz="4000" b="1" i="0" dirty="0" smtClean="0">
                <a:solidFill>
                  <a:srgbClr val="000000"/>
                </a:solidFill>
                <a:effectLst/>
                <a:latin typeface="HGP創英角ｺﾞｼｯｸUB" panose="020B0900000000000000" pitchFamily="50" charset="-128"/>
                <a:ea typeface="HGP創英角ｺﾞｼｯｸUB" panose="020B0900000000000000" pitchFamily="50" charset="-128"/>
              </a:rPr>
              <a:t>。</a:t>
            </a:r>
            <a:endParaRPr lang="ja-JP" altLang="en-US" sz="4000" dirty="0">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99" y="16963"/>
            <a:ext cx="6243741" cy="6520961"/>
          </a:xfrm>
          <a:prstGeom prst="rect">
            <a:avLst/>
          </a:prstGeom>
        </p:spPr>
      </p:pic>
    </p:spTree>
    <p:extLst>
      <p:ext uri="{BB962C8B-B14F-4D97-AF65-F5344CB8AC3E}">
        <p14:creationId xmlns:p14="http://schemas.microsoft.com/office/powerpoint/2010/main" val="198022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2544" y="292646"/>
            <a:ext cx="5561819" cy="6001643"/>
          </a:xfrm>
          <a:prstGeom prst="rect">
            <a:avLst/>
          </a:prstGeom>
          <a:noFill/>
          <a:ln>
            <a:solidFill>
              <a:srgbClr val="FFFF00"/>
            </a:solidFill>
          </a:ln>
        </p:spPr>
        <p:txBody>
          <a:bodyPr wrap="square" rtlCol="0">
            <a:spAutoFit/>
          </a:bodyPr>
          <a:lstStyle/>
          <a:p>
            <a:r>
              <a:rPr kumimoji="1" lang="ja-JP" altLang="en-US" sz="4000" dirty="0" smtClean="0">
                <a:solidFill>
                  <a:srgbClr val="FF0000"/>
                </a:solidFill>
                <a:latin typeface="HGP創英角ﾎﾟｯﾌﾟ体" panose="040B0A00000000000000" pitchFamily="50" charset="-128"/>
                <a:ea typeface="HGP創英角ﾎﾟｯﾌﾟ体" panose="040B0A00000000000000" pitchFamily="50" charset="-128"/>
              </a:rPr>
              <a:t>　　　１（軽度）</a:t>
            </a:r>
            <a:endParaRPr kumimoji="1" lang="en-US" altLang="ja-JP" sz="4000" dirty="0" smtClean="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2800" dirty="0" smtClean="0">
                <a:latin typeface="HGP創英角ﾎﾟｯﾌﾟ体" panose="040B0A00000000000000" pitchFamily="50" charset="-128"/>
                <a:ea typeface="HGP創英角ﾎﾟｯﾌﾟ体" panose="040B0A00000000000000" pitchFamily="50" charset="-128"/>
              </a:rPr>
              <a:t>高齢者の意思を無視した行為</a:t>
            </a:r>
            <a:endParaRPr lang="en-US" altLang="ja-JP" sz="2800" dirty="0" smtClean="0">
              <a:latin typeface="HGP創英角ﾎﾟｯﾌﾟ体" panose="040B0A00000000000000" pitchFamily="50" charset="-128"/>
              <a:ea typeface="HGP創英角ﾎﾟｯﾌﾟ体" panose="040B0A00000000000000" pitchFamily="50" charset="-128"/>
            </a:endParaRPr>
          </a:p>
          <a:p>
            <a:r>
              <a:rPr kumimoji="1" lang="ja-JP" altLang="en-US" sz="2800" dirty="0" smtClean="0">
                <a:latin typeface="HGP創英角ﾎﾟｯﾌﾟ体" panose="040B0A00000000000000" pitchFamily="50" charset="-128"/>
                <a:ea typeface="HGP創英角ﾎﾟｯﾌﾟ体" panose="040B0A00000000000000" pitchFamily="50" charset="-128"/>
              </a:rPr>
              <a:t>介護者</a:t>
            </a:r>
            <a:r>
              <a:rPr lang="ja-JP" altLang="en-US" sz="2800" dirty="0" smtClean="0">
                <a:latin typeface="HGP創英角ﾎﾟｯﾌﾟ体" panose="040B0A00000000000000" pitchFamily="50" charset="-128"/>
                <a:ea typeface="HGP創英角ﾎﾟｯﾌﾟ体" panose="040B0A00000000000000" pitchFamily="50" charset="-128"/>
              </a:rPr>
              <a:t>の都合によるケア等が行われ</a:t>
            </a:r>
            <a:r>
              <a:rPr lang="ja-JP" altLang="en-US" sz="2800" dirty="0">
                <a:latin typeface="HGP創英角ﾎﾟｯﾌﾟ体" panose="040B0A00000000000000" pitchFamily="50" charset="-128"/>
                <a:ea typeface="HGP創英角ﾎﾟｯﾌﾟ体" panose="040B0A00000000000000" pitchFamily="50" charset="-128"/>
              </a:rPr>
              <a:t>て</a:t>
            </a:r>
            <a:r>
              <a:rPr lang="ja-JP" altLang="en-US" sz="2800" dirty="0" smtClean="0">
                <a:latin typeface="HGP創英角ﾎﾟｯﾌﾟ体" panose="040B0A00000000000000" pitchFamily="50" charset="-128"/>
                <a:ea typeface="HGP創英角ﾎﾟｯﾌﾟ体" panose="040B0A00000000000000" pitchFamily="50" charset="-128"/>
              </a:rPr>
              <a:t>いる、軽度の被害・影響が生じている。</a:t>
            </a:r>
            <a:endParaRPr lang="en-US" altLang="ja-JP" sz="2800" dirty="0" smtClean="0">
              <a:latin typeface="HGP創英角ﾎﾟｯﾌﾟ体" panose="040B0A00000000000000" pitchFamily="50" charset="-128"/>
              <a:ea typeface="HGP創英角ﾎﾟｯﾌﾟ体" panose="040B0A00000000000000" pitchFamily="50" charset="-128"/>
            </a:endParaRPr>
          </a:p>
          <a:p>
            <a:endParaRPr lang="en-US" altLang="ja-JP" sz="2800" dirty="0">
              <a:latin typeface="HGP創英角ﾎﾟｯﾌﾟ体" panose="040B0A00000000000000" pitchFamily="50" charset="-128"/>
              <a:ea typeface="HGP創英角ﾎﾟｯﾌﾟ体" panose="040B0A00000000000000" pitchFamily="50" charset="-128"/>
            </a:endParaRPr>
          </a:p>
          <a:p>
            <a:r>
              <a:rPr lang="en-US" altLang="ja-JP" sz="2800" dirty="0" smtClean="0">
                <a:latin typeface="HGP創英角ﾎﾟｯﾌﾟ体" panose="040B0A00000000000000" pitchFamily="50" charset="-128"/>
                <a:ea typeface="HGP創英角ﾎﾟｯﾌﾟ体" panose="040B0A00000000000000" pitchFamily="50" charset="-128"/>
              </a:rPr>
              <a:t>※</a:t>
            </a:r>
            <a:r>
              <a:rPr lang="ja-JP" altLang="en-US" sz="2800" dirty="0" smtClean="0">
                <a:latin typeface="HGP創英角ﾎﾟｯﾌﾟ体" panose="040B0A00000000000000" pitchFamily="50" charset="-128"/>
                <a:ea typeface="HGP創英角ﾎﾟｯﾌﾟ体" panose="040B0A00000000000000" pitchFamily="50" charset="-128"/>
              </a:rPr>
              <a:t>高齢者の意思を無視した行為</a:t>
            </a:r>
            <a:endParaRPr lang="en-US" altLang="ja-JP" sz="2800" dirty="0" smtClean="0">
              <a:latin typeface="HGP創英角ﾎﾟｯﾌﾟ体" panose="040B0A00000000000000" pitchFamily="50" charset="-128"/>
              <a:ea typeface="HGP創英角ﾎﾟｯﾌﾟ体" panose="040B0A00000000000000" pitchFamily="50" charset="-128"/>
            </a:endParaRPr>
          </a:p>
          <a:p>
            <a:r>
              <a:rPr lang="ja-JP" altLang="en-US" sz="2800" dirty="0" smtClean="0">
                <a:latin typeface="HGP創英角ﾎﾟｯﾌﾟ体" panose="040B0A00000000000000" pitchFamily="50" charset="-128"/>
                <a:ea typeface="HGP創英角ﾎﾟｯﾌﾟ体" panose="040B0A00000000000000" pitchFamily="50" charset="-128"/>
              </a:rPr>
              <a:t>侮辱、暴言等がある</a:t>
            </a:r>
            <a:endParaRPr lang="en-US" altLang="ja-JP" sz="2800" dirty="0" smtClean="0">
              <a:latin typeface="HGP創英角ﾎﾟｯﾌﾟ体" panose="040B0A00000000000000" pitchFamily="50" charset="-128"/>
              <a:ea typeface="HGP創英角ﾎﾟｯﾌﾟ体" panose="040B0A00000000000000" pitchFamily="50" charset="-128"/>
            </a:endParaRPr>
          </a:p>
          <a:p>
            <a:endParaRPr lang="en-US" altLang="ja-JP" sz="2800" dirty="0">
              <a:latin typeface="HGP創英角ﾎﾟｯﾌﾟ体" panose="040B0A00000000000000" pitchFamily="50" charset="-128"/>
              <a:ea typeface="HGP創英角ﾎﾟｯﾌﾟ体" panose="040B0A00000000000000" pitchFamily="50" charset="-128"/>
            </a:endParaRPr>
          </a:p>
          <a:p>
            <a:r>
              <a:rPr lang="en-US" altLang="ja-JP" sz="2800" dirty="0" smtClean="0">
                <a:latin typeface="HGP創英角ﾎﾟｯﾌﾟ体" panose="040B0A00000000000000" pitchFamily="50" charset="-128"/>
                <a:ea typeface="HGP創英角ﾎﾟｯﾌﾟ体" panose="040B0A00000000000000" pitchFamily="50" charset="-128"/>
              </a:rPr>
              <a:t>※</a:t>
            </a:r>
            <a:r>
              <a:rPr lang="ja-JP" altLang="en-US" sz="2800" dirty="0" smtClean="0">
                <a:latin typeface="HGP創英角ﾎﾟｯﾌﾟ体" panose="040B0A00000000000000" pitchFamily="50" charset="-128"/>
                <a:ea typeface="HGP創英角ﾎﾟｯﾌﾟ体" panose="040B0A00000000000000" pitchFamily="50" charset="-128"/>
              </a:rPr>
              <a:t>性的な言葉がけや態度、強制的な行為など、高齢者が恥ずかしさや苦痛、不快感を感じる行為がある</a:t>
            </a:r>
            <a:r>
              <a:rPr lang="ja-JP" altLang="en-US" sz="2000" dirty="0" smtClean="0">
                <a:latin typeface="HGP創英角ﾎﾟｯﾌﾟ体" panose="040B0A00000000000000" pitchFamily="50" charset="-128"/>
                <a:ea typeface="HGP創英角ﾎﾟｯﾌﾟ体" panose="040B0A00000000000000" pitchFamily="50" charset="-128"/>
              </a:rPr>
              <a:t>。</a:t>
            </a:r>
            <a:endParaRPr lang="en-US" altLang="ja-JP" sz="2000" dirty="0" smtClean="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733" y="2202193"/>
            <a:ext cx="5205046" cy="4655807"/>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7" y="0"/>
            <a:ext cx="3363686" cy="2397748"/>
          </a:xfrm>
          <a:prstGeom prst="rect">
            <a:avLst/>
          </a:prstGeom>
        </p:spPr>
      </p:pic>
    </p:spTree>
    <p:extLst>
      <p:ext uri="{BB962C8B-B14F-4D97-AF65-F5344CB8AC3E}">
        <p14:creationId xmlns:p14="http://schemas.microsoft.com/office/powerpoint/2010/main" val="1225918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388</Words>
  <Application>Microsoft Office PowerPoint</Application>
  <PresentationFormat>ワイド画面</PresentationFormat>
  <Paragraphs>61</Paragraphs>
  <Slides>12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HGP創英角ｺﾞｼｯｸUB</vt:lpstr>
      <vt:lpstr>HGP創英角ﾎﾟｯﾌﾟ体</vt:lpstr>
      <vt:lpstr>HG創英角ｺﾞｼｯｸUB</vt:lpstr>
      <vt:lpstr>Hiragino Kaku Gothic Pro</vt:lpstr>
      <vt:lpstr>inherit</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ディサービス　ふらっと</dc:creator>
  <cp:lastModifiedBy>ディサービス　ふらっと</cp:lastModifiedBy>
  <cp:revision>23</cp:revision>
  <dcterms:created xsi:type="dcterms:W3CDTF">2022-01-18T14:09:19Z</dcterms:created>
  <dcterms:modified xsi:type="dcterms:W3CDTF">2022-03-14T11:45:47Z</dcterms:modified>
</cp:coreProperties>
</file>